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theme/themeOverride1.xml" ContentType="application/vnd.openxmlformats-officedocument.themeOverride+xml"/>
  <Override PartName="/ppt/charts/chart7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7" r:id="rId2"/>
    <p:sldId id="377" r:id="rId3"/>
    <p:sldId id="359" r:id="rId4"/>
    <p:sldId id="363" r:id="rId5"/>
    <p:sldId id="332" r:id="rId6"/>
    <p:sldId id="325" r:id="rId7"/>
    <p:sldId id="327" r:id="rId8"/>
    <p:sldId id="378" r:id="rId9"/>
    <p:sldId id="367" r:id="rId10"/>
    <p:sldId id="269" r:id="rId11"/>
    <p:sldId id="368" r:id="rId12"/>
    <p:sldId id="375" r:id="rId13"/>
    <p:sldId id="376" r:id="rId14"/>
    <p:sldId id="366" r:id="rId15"/>
    <p:sldId id="364" r:id="rId16"/>
    <p:sldId id="372" r:id="rId17"/>
    <p:sldId id="373" r:id="rId18"/>
    <p:sldId id="374" r:id="rId19"/>
    <p:sldId id="336" r:id="rId20"/>
    <p:sldId id="344" r:id="rId21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20000"/>
    <a:srgbClr val="0033CC"/>
    <a:srgbClr val="F3CBBF"/>
    <a:srgbClr val="EFD7C3"/>
    <a:srgbClr val="FF0066"/>
    <a:srgbClr val="FF330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テーマ スタイル 2 - アクセント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スタイル (中間)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74" autoAdjust="0"/>
    <p:restoredTop sz="94625" autoAdjust="0"/>
  </p:normalViewPr>
  <p:slideViewPr>
    <p:cSldViewPr>
      <p:cViewPr varScale="1">
        <p:scale>
          <a:sx n="85" d="100"/>
          <a:sy n="85" d="100"/>
        </p:scale>
        <p:origin x="127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__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_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4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5.bin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file:///\\sd097cfs080\DNFS\FS\32.&#30465;&#12456;&#12493;&#12539;IT&#37096;\23.IT%20G\10.1FS-DECS&#24037;&#20107;\2018&#24180;\02.&#12475;&#12531;&#12471;&#12531;&#12464;\&#28857;&#26908;&#38917;&#30446;&#38598;&#35336;.xlsx" TargetMode="External"/><Relationship Id="rId1" Type="http://schemas.openxmlformats.org/officeDocument/2006/relationships/themeOverride" Target="../theme/themeOverride1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file:///\\sd097cfs080\DNFS\FS\32.&#30465;&#12456;&#12493;&#12539;IT&#37096;\23.IT%20G\10.1FS-DECS&#24037;&#20107;\2018&#24180;\02.&#12475;&#12531;&#12471;&#12531;&#12464;\&#28857;&#26908;&#38917;&#30446;&#38598;&#35336;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6.2440355630001228E-2"/>
          <c:y val="3.569241251675271E-2"/>
          <c:w val="0.90429682897186503"/>
          <c:h val="0.8752262406849309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年間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dPt>
            <c:idx val="14"/>
            <c:invertIfNegative val="0"/>
            <c:bubble3D val="0"/>
            <c:spPr>
              <a:solidFill>
                <a:srgbClr val="C00000"/>
              </a:solidFill>
            </c:spPr>
            <c:extLst>
              <c:ext xmlns:c16="http://schemas.microsoft.com/office/drawing/2014/chart" uri="{C3380CC4-5D6E-409C-BE32-E72D297353CC}">
                <c16:uniqueId val="{00000001-91DB-471F-A033-A5384D0BB426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1DB-471F-A033-A5384D0BB426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91DB-471F-A033-A5384D0BB426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91DB-471F-A033-A5384D0BB426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9-91DB-471F-A033-A5384D0BB426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B-91DB-471F-A033-A5384D0BB426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D-91DB-471F-A033-A5384D0BB426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F-91DB-471F-A033-A5384D0BB426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1-91DB-471F-A033-A5384D0BB426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3-91DB-471F-A033-A5384D0BB426}"/>
              </c:ext>
            </c:extLst>
          </c:dPt>
          <c:dPt>
            <c:idx val="24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5-91DB-471F-A033-A5384D0BB426}"/>
              </c:ext>
            </c:extLst>
          </c:dPt>
          <c:dPt>
            <c:idx val="2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7-91DB-471F-A033-A5384D0BB426}"/>
              </c:ext>
            </c:extLst>
          </c:dPt>
          <c:dPt>
            <c:idx val="26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9-91DB-471F-A033-A5384D0BB426}"/>
              </c:ext>
            </c:extLst>
          </c:dPt>
          <c:dPt>
            <c:idx val="27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1B-91DB-471F-A033-A5384D0BB426}"/>
              </c:ext>
            </c:extLst>
          </c:dPt>
          <c:dLbls>
            <c:dLbl>
              <c:idx val="14"/>
              <c:spPr/>
              <c:txPr>
                <a:bodyPr/>
                <a:lstStyle/>
                <a:p>
                  <a:pPr>
                    <a:defRPr sz="9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1DB-471F-A033-A5384D0BB426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1DB-471F-A033-A5384D0BB426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1DB-471F-A033-A5384D0BB426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1DB-471F-A033-A5384D0BB426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1DB-471F-A033-A5384D0BB426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91DB-471F-A033-A5384D0BB426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91DB-471F-A033-A5384D0BB426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91DB-471F-A033-A5384D0BB426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91DB-471F-A033-A5384D0BB426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91DB-471F-A033-A5384D0BB426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91DB-471F-A033-A5384D0BB426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91DB-471F-A033-A5384D0BB426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91DB-471F-A033-A5384D0BB426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91DB-471F-A033-A5384D0BB4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7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Sheet1!$A$2:$A$29</c:f>
              <c:strCache>
                <c:ptCount val="28"/>
                <c:pt idx="0">
                  <c:v>'03</c:v>
                </c:pt>
                <c:pt idx="1">
                  <c:v>'04</c:v>
                </c:pt>
                <c:pt idx="2">
                  <c:v>'05</c:v>
                </c:pt>
                <c:pt idx="3">
                  <c:v>'06</c:v>
                </c:pt>
                <c:pt idx="4">
                  <c:v>'07</c:v>
                </c:pt>
                <c:pt idx="5">
                  <c:v>'08</c:v>
                </c:pt>
                <c:pt idx="6">
                  <c:v>'09</c:v>
                </c:pt>
                <c:pt idx="7">
                  <c:v>'10</c:v>
                </c:pt>
                <c:pt idx="8">
                  <c:v>'11</c:v>
                </c:pt>
                <c:pt idx="9">
                  <c:v>'12</c:v>
                </c:pt>
                <c:pt idx="10">
                  <c:v>'13</c:v>
                </c:pt>
                <c:pt idx="11">
                  <c:v>'14</c:v>
                </c:pt>
                <c:pt idx="12">
                  <c:v>'15</c:v>
                </c:pt>
                <c:pt idx="13">
                  <c:v>'16</c:v>
                </c:pt>
                <c:pt idx="14">
                  <c:v>'17</c:v>
                </c:pt>
                <c:pt idx="15">
                  <c:v>'18</c:v>
                </c:pt>
                <c:pt idx="16">
                  <c:v>'19</c:v>
                </c:pt>
                <c:pt idx="17">
                  <c:v>'20</c:v>
                </c:pt>
                <c:pt idx="18">
                  <c:v>'21</c:v>
                </c:pt>
                <c:pt idx="19">
                  <c:v>'22</c:v>
                </c:pt>
                <c:pt idx="20">
                  <c:v>'23</c:v>
                </c:pt>
                <c:pt idx="21">
                  <c:v>'24</c:v>
                </c:pt>
                <c:pt idx="22">
                  <c:v>'25</c:v>
                </c:pt>
                <c:pt idx="23">
                  <c:v>'26</c:v>
                </c:pt>
                <c:pt idx="24">
                  <c:v>'27</c:v>
                </c:pt>
                <c:pt idx="25">
                  <c:v>'28</c:v>
                </c:pt>
                <c:pt idx="26">
                  <c:v>'29</c:v>
                </c:pt>
                <c:pt idx="27">
                  <c:v>'30</c:v>
                </c:pt>
              </c:strCache>
            </c:strRef>
          </c:cat>
          <c:val>
            <c:numRef>
              <c:f>Sheet1!$B$2:$B$29</c:f>
              <c:numCache>
                <c:formatCode>0.0</c:formatCode>
                <c:ptCount val="28"/>
                <c:pt idx="0">
                  <c:v>20.13</c:v>
                </c:pt>
                <c:pt idx="1">
                  <c:v>34.33</c:v>
                </c:pt>
                <c:pt idx="2">
                  <c:v>35.28</c:v>
                </c:pt>
                <c:pt idx="3">
                  <c:v>36.479999999999997</c:v>
                </c:pt>
                <c:pt idx="4">
                  <c:v>37.85</c:v>
                </c:pt>
                <c:pt idx="5">
                  <c:v>39.14</c:v>
                </c:pt>
                <c:pt idx="6">
                  <c:v>35.409999999999997</c:v>
                </c:pt>
                <c:pt idx="7">
                  <c:v>35.200000000000003</c:v>
                </c:pt>
                <c:pt idx="8">
                  <c:v>35.200000000000003</c:v>
                </c:pt>
                <c:pt idx="9">
                  <c:v>35.270000000000003</c:v>
                </c:pt>
                <c:pt idx="10">
                  <c:v>32.96</c:v>
                </c:pt>
                <c:pt idx="11">
                  <c:v>33.200000000000003</c:v>
                </c:pt>
                <c:pt idx="12">
                  <c:v>33.200000000000003</c:v>
                </c:pt>
                <c:pt idx="13">
                  <c:v>33.200000000000003</c:v>
                </c:pt>
                <c:pt idx="14">
                  <c:v>33.200000000000003</c:v>
                </c:pt>
                <c:pt idx="15">
                  <c:v>33.200000000000003</c:v>
                </c:pt>
                <c:pt idx="16">
                  <c:v>33.200000000000003</c:v>
                </c:pt>
                <c:pt idx="17">
                  <c:v>33.200000000000003</c:v>
                </c:pt>
                <c:pt idx="18">
                  <c:v>33.200000000000003</c:v>
                </c:pt>
                <c:pt idx="19">
                  <c:v>33.200000000000003</c:v>
                </c:pt>
                <c:pt idx="20">
                  <c:v>33.200000000000003</c:v>
                </c:pt>
                <c:pt idx="21">
                  <c:v>33.200000000000003</c:v>
                </c:pt>
                <c:pt idx="22">
                  <c:v>33.200000000000003</c:v>
                </c:pt>
                <c:pt idx="23">
                  <c:v>33.200000000000003</c:v>
                </c:pt>
                <c:pt idx="24">
                  <c:v>33.200000000000003</c:v>
                </c:pt>
                <c:pt idx="25">
                  <c:v>33.200000000000003</c:v>
                </c:pt>
                <c:pt idx="26">
                  <c:v>33.200000000000003</c:v>
                </c:pt>
                <c:pt idx="27">
                  <c:v>33.200000000000003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1DB-471F-A033-A5384D0BB42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個別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dPt>
            <c:idx val="14"/>
            <c:invertIfNegative val="0"/>
            <c:bubble3D val="0"/>
            <c:spPr>
              <a:solidFill>
                <a:srgbClr val="F20000"/>
              </a:solidFill>
            </c:spPr>
            <c:extLst>
              <c:ext xmlns:c16="http://schemas.microsoft.com/office/drawing/2014/chart" uri="{C3380CC4-5D6E-409C-BE32-E72D297353CC}">
                <c16:uniqueId val="{0000001E-91DB-471F-A033-A5384D0BB426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20-91DB-471F-A033-A5384D0BB426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22-91DB-471F-A033-A5384D0BB426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24-91DB-471F-A033-A5384D0BB426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26-91DB-471F-A033-A5384D0BB426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28-91DB-471F-A033-A5384D0BB426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2A-91DB-471F-A033-A5384D0BB426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2C-91DB-471F-A033-A5384D0BB426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2E-91DB-471F-A033-A5384D0BB426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30-91DB-471F-A033-A5384D0BB426}"/>
              </c:ext>
            </c:extLst>
          </c:dPt>
          <c:dPt>
            <c:idx val="24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32-91DB-471F-A033-A5384D0BB426}"/>
              </c:ext>
            </c:extLst>
          </c:dPt>
          <c:dPt>
            <c:idx val="25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34-91DB-471F-A033-A5384D0BB426}"/>
              </c:ext>
            </c:extLst>
          </c:dPt>
          <c:dPt>
            <c:idx val="26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36-91DB-471F-A033-A5384D0BB426}"/>
              </c:ext>
            </c:extLst>
          </c:dPt>
          <c:dPt>
            <c:idx val="27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38-91DB-471F-A033-A5384D0BB426}"/>
              </c:ext>
            </c:extLst>
          </c:dPt>
          <c:dLbls>
            <c:dLbl>
              <c:idx val="4"/>
              <c:layout>
                <c:manualLayout>
                  <c:x val="1.5074298487252604E-3"/>
                  <c:y val="2.45577495608786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9-91DB-471F-A033-A5384D0BB426}"/>
                </c:ext>
              </c:extLst>
            </c:dLbl>
            <c:dLbl>
              <c:idx val="11"/>
              <c:layout>
                <c:manualLayout>
                  <c:x val="-1.5074298487252604E-3"/>
                  <c:y val="2.90227949355838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A-91DB-471F-A033-A5384D0BB426}"/>
                </c:ext>
              </c:extLst>
            </c:dLbl>
            <c:dLbl>
              <c:idx val="14"/>
              <c:layout>
                <c:manualLayout>
                  <c:x val="0"/>
                  <c:y val="-4.9115499121757215E-2"/>
                </c:manualLayout>
              </c:layout>
              <c:spPr/>
              <c:txPr>
                <a:bodyPr/>
                <a:lstStyle/>
                <a:p>
                  <a:pPr>
                    <a:defRPr sz="900" b="1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91DB-471F-A033-A5384D0BB426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91DB-471F-A033-A5384D0BB426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91DB-471F-A033-A5384D0BB426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91DB-471F-A033-A5384D0BB426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6-91DB-471F-A033-A5384D0BB426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8-91DB-471F-A033-A5384D0BB426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A-91DB-471F-A033-A5384D0BB426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C-91DB-471F-A033-A5384D0BB426}"/>
                </c:ext>
              </c:extLst>
            </c:dLbl>
            <c:dLbl>
              <c:idx val="2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E-91DB-471F-A033-A5384D0BB426}"/>
                </c:ext>
              </c:extLst>
            </c:dLbl>
            <c:dLbl>
              <c:idx val="2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0-91DB-471F-A033-A5384D0BB426}"/>
                </c:ext>
              </c:extLst>
            </c:dLbl>
            <c:dLbl>
              <c:idx val="2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2-91DB-471F-A033-A5384D0BB426}"/>
                </c:ext>
              </c:extLst>
            </c:dLbl>
            <c:dLbl>
              <c:idx val="2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4-91DB-471F-A033-A5384D0BB426}"/>
                </c:ext>
              </c:extLst>
            </c:dLbl>
            <c:dLbl>
              <c:idx val="2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6-91DB-471F-A033-A5384D0BB426}"/>
                </c:ext>
              </c:extLst>
            </c:dLbl>
            <c:dLbl>
              <c:idx val="2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38-91DB-471F-A033-A5384D0BB4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7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Sheet1!$A$2:$A$29</c:f>
              <c:strCache>
                <c:ptCount val="28"/>
                <c:pt idx="0">
                  <c:v>'03</c:v>
                </c:pt>
                <c:pt idx="1">
                  <c:v>'04</c:v>
                </c:pt>
                <c:pt idx="2">
                  <c:v>'05</c:v>
                </c:pt>
                <c:pt idx="3">
                  <c:v>'06</c:v>
                </c:pt>
                <c:pt idx="4">
                  <c:v>'07</c:v>
                </c:pt>
                <c:pt idx="5">
                  <c:v>'08</c:v>
                </c:pt>
                <c:pt idx="6">
                  <c:v>'09</c:v>
                </c:pt>
                <c:pt idx="7">
                  <c:v>'10</c:v>
                </c:pt>
                <c:pt idx="8">
                  <c:v>'11</c:v>
                </c:pt>
                <c:pt idx="9">
                  <c:v>'12</c:v>
                </c:pt>
                <c:pt idx="10">
                  <c:v>'13</c:v>
                </c:pt>
                <c:pt idx="11">
                  <c:v>'14</c:v>
                </c:pt>
                <c:pt idx="12">
                  <c:v>'15</c:v>
                </c:pt>
                <c:pt idx="13">
                  <c:v>'16</c:v>
                </c:pt>
                <c:pt idx="14">
                  <c:v>'17</c:v>
                </c:pt>
                <c:pt idx="15">
                  <c:v>'18</c:v>
                </c:pt>
                <c:pt idx="16">
                  <c:v>'19</c:v>
                </c:pt>
                <c:pt idx="17">
                  <c:v>'20</c:v>
                </c:pt>
                <c:pt idx="18">
                  <c:v>'21</c:v>
                </c:pt>
                <c:pt idx="19">
                  <c:v>'22</c:v>
                </c:pt>
                <c:pt idx="20">
                  <c:v>'23</c:v>
                </c:pt>
                <c:pt idx="21">
                  <c:v>'24</c:v>
                </c:pt>
                <c:pt idx="22">
                  <c:v>'25</c:v>
                </c:pt>
                <c:pt idx="23">
                  <c:v>'26</c:v>
                </c:pt>
                <c:pt idx="24">
                  <c:v>'27</c:v>
                </c:pt>
                <c:pt idx="25">
                  <c:v>'28</c:v>
                </c:pt>
                <c:pt idx="26">
                  <c:v>'29</c:v>
                </c:pt>
                <c:pt idx="27">
                  <c:v>'30</c:v>
                </c:pt>
              </c:strCache>
            </c:strRef>
          </c:cat>
          <c:val>
            <c:numRef>
              <c:f>Sheet1!$C$2:$C$29</c:f>
              <c:numCache>
                <c:formatCode>0.0</c:formatCode>
                <c:ptCount val="28"/>
                <c:pt idx="0">
                  <c:v>3.870000000000001</c:v>
                </c:pt>
                <c:pt idx="1">
                  <c:v>30.67</c:v>
                </c:pt>
                <c:pt idx="2">
                  <c:v>46.72</c:v>
                </c:pt>
                <c:pt idx="3">
                  <c:v>44.52</c:v>
                </c:pt>
                <c:pt idx="4">
                  <c:v>56.15</c:v>
                </c:pt>
                <c:pt idx="5">
                  <c:v>40.86</c:v>
                </c:pt>
                <c:pt idx="6">
                  <c:v>33.590000000000003</c:v>
                </c:pt>
                <c:pt idx="7">
                  <c:v>38.799999999999997</c:v>
                </c:pt>
                <c:pt idx="8">
                  <c:v>39.799999999999997</c:v>
                </c:pt>
                <c:pt idx="9">
                  <c:v>45.73</c:v>
                </c:pt>
                <c:pt idx="10">
                  <c:v>56.04</c:v>
                </c:pt>
                <c:pt idx="11">
                  <c:v>63.8</c:v>
                </c:pt>
                <c:pt idx="12">
                  <c:v>55</c:v>
                </c:pt>
                <c:pt idx="13">
                  <c:v>58.5</c:v>
                </c:pt>
                <c:pt idx="14">
                  <c:v>68.8</c:v>
                </c:pt>
                <c:pt idx="15">
                  <c:v>61.8</c:v>
                </c:pt>
                <c:pt idx="16">
                  <c:v>63.7</c:v>
                </c:pt>
                <c:pt idx="17">
                  <c:v>65.599999999999994</c:v>
                </c:pt>
                <c:pt idx="18">
                  <c:v>67.5</c:v>
                </c:pt>
                <c:pt idx="19">
                  <c:v>69.599999999999994</c:v>
                </c:pt>
                <c:pt idx="20">
                  <c:v>71.599999999999994</c:v>
                </c:pt>
                <c:pt idx="21">
                  <c:v>73.8</c:v>
                </c:pt>
                <c:pt idx="22">
                  <c:v>76</c:v>
                </c:pt>
                <c:pt idx="23" formatCode="General">
                  <c:v>78.3</c:v>
                </c:pt>
                <c:pt idx="24" formatCode="General">
                  <c:v>80.599999999999994</c:v>
                </c:pt>
                <c:pt idx="25" formatCode="General">
                  <c:v>83.1</c:v>
                </c:pt>
                <c:pt idx="26" formatCode="General">
                  <c:v>85.5</c:v>
                </c:pt>
                <c:pt idx="27" formatCode="General">
                  <c:v>88.1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B-91DB-471F-A033-A5384D0BB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116567424"/>
        <c:axId val="11658560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利益</c:v>
                </c:pt>
              </c:strCache>
            </c:strRef>
          </c:tx>
          <c:marker>
            <c:symbol val="square"/>
            <c:size val="10"/>
          </c:marker>
          <c:dPt>
            <c:idx val="16"/>
            <c:marker>
              <c:spPr>
                <a:solidFill>
                  <a:schemeClr val="accent3">
                    <a:lumMod val="60000"/>
                    <a:lumOff val="40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C-91DB-471F-A033-A5384D0BB426}"/>
              </c:ext>
            </c:extLst>
          </c:dPt>
          <c:dPt>
            <c:idx val="17"/>
            <c:marker>
              <c:spPr>
                <a:solidFill>
                  <a:schemeClr val="accent3">
                    <a:lumMod val="60000"/>
                    <a:lumOff val="40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D-91DB-471F-A033-A5384D0BB426}"/>
              </c:ext>
            </c:extLst>
          </c:dPt>
          <c:dPt>
            <c:idx val="18"/>
            <c:marker>
              <c:spPr>
                <a:solidFill>
                  <a:schemeClr val="accent3">
                    <a:lumMod val="60000"/>
                    <a:lumOff val="40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E-91DB-471F-A033-A5384D0BB426}"/>
              </c:ext>
            </c:extLst>
          </c:dPt>
          <c:dPt>
            <c:idx val="19"/>
            <c:marker>
              <c:spPr>
                <a:solidFill>
                  <a:schemeClr val="accent3">
                    <a:lumMod val="60000"/>
                    <a:lumOff val="40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3F-91DB-471F-A033-A5384D0BB426}"/>
              </c:ext>
            </c:extLst>
          </c:dPt>
          <c:dPt>
            <c:idx val="20"/>
            <c:marker>
              <c:spPr>
                <a:solidFill>
                  <a:schemeClr val="accent3">
                    <a:lumMod val="60000"/>
                    <a:lumOff val="40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40-91DB-471F-A033-A5384D0BB426}"/>
              </c:ext>
            </c:extLst>
          </c:dPt>
          <c:dPt>
            <c:idx val="21"/>
            <c:marker>
              <c:spPr>
                <a:solidFill>
                  <a:schemeClr val="accent3">
                    <a:lumMod val="60000"/>
                    <a:lumOff val="40000"/>
                  </a:schemeClr>
                </a:solidFill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41-91DB-471F-A033-A5384D0BB426}"/>
              </c:ext>
            </c:extLst>
          </c:dPt>
          <c:cat>
            <c:strRef>
              <c:f>Sheet1!$A$2:$A$29</c:f>
              <c:strCache>
                <c:ptCount val="28"/>
                <c:pt idx="0">
                  <c:v>'03</c:v>
                </c:pt>
                <c:pt idx="1">
                  <c:v>'04</c:v>
                </c:pt>
                <c:pt idx="2">
                  <c:v>'05</c:v>
                </c:pt>
                <c:pt idx="3">
                  <c:v>'06</c:v>
                </c:pt>
                <c:pt idx="4">
                  <c:v>'07</c:v>
                </c:pt>
                <c:pt idx="5">
                  <c:v>'08</c:v>
                </c:pt>
                <c:pt idx="6">
                  <c:v>'09</c:v>
                </c:pt>
                <c:pt idx="7">
                  <c:v>'10</c:v>
                </c:pt>
                <c:pt idx="8">
                  <c:v>'11</c:v>
                </c:pt>
                <c:pt idx="9">
                  <c:v>'12</c:v>
                </c:pt>
                <c:pt idx="10">
                  <c:v>'13</c:v>
                </c:pt>
                <c:pt idx="11">
                  <c:v>'14</c:v>
                </c:pt>
                <c:pt idx="12">
                  <c:v>'15</c:v>
                </c:pt>
                <c:pt idx="13">
                  <c:v>'16</c:v>
                </c:pt>
                <c:pt idx="14">
                  <c:v>'17</c:v>
                </c:pt>
                <c:pt idx="15">
                  <c:v>'18</c:v>
                </c:pt>
                <c:pt idx="16">
                  <c:v>'19</c:v>
                </c:pt>
                <c:pt idx="17">
                  <c:v>'20</c:v>
                </c:pt>
                <c:pt idx="18">
                  <c:v>'21</c:v>
                </c:pt>
                <c:pt idx="19">
                  <c:v>'22</c:v>
                </c:pt>
                <c:pt idx="20">
                  <c:v>'23</c:v>
                </c:pt>
                <c:pt idx="21">
                  <c:v>'24</c:v>
                </c:pt>
                <c:pt idx="22">
                  <c:v>'25</c:v>
                </c:pt>
                <c:pt idx="23">
                  <c:v>'26</c:v>
                </c:pt>
                <c:pt idx="24">
                  <c:v>'27</c:v>
                </c:pt>
                <c:pt idx="25">
                  <c:v>'28</c:v>
                </c:pt>
                <c:pt idx="26">
                  <c:v>'29</c:v>
                </c:pt>
                <c:pt idx="27">
                  <c:v>'30</c:v>
                </c:pt>
              </c:strCache>
            </c:strRef>
          </c:cat>
          <c:val>
            <c:numRef>
              <c:f>Sheet1!$D$2:$D$29</c:f>
              <c:numCache>
                <c:formatCode>0.0</c:formatCode>
                <c:ptCount val="28"/>
                <c:pt idx="0">
                  <c:v>1.0900000000000001</c:v>
                </c:pt>
                <c:pt idx="1">
                  <c:v>3.81</c:v>
                </c:pt>
                <c:pt idx="2">
                  <c:v>3.76</c:v>
                </c:pt>
                <c:pt idx="3">
                  <c:v>0.87</c:v>
                </c:pt>
                <c:pt idx="4">
                  <c:v>2.69</c:v>
                </c:pt>
                <c:pt idx="5">
                  <c:v>2.6</c:v>
                </c:pt>
                <c:pt idx="6">
                  <c:v>5.67</c:v>
                </c:pt>
                <c:pt idx="7">
                  <c:v>6.76</c:v>
                </c:pt>
                <c:pt idx="8">
                  <c:v>6.43</c:v>
                </c:pt>
                <c:pt idx="9">
                  <c:v>7.39</c:v>
                </c:pt>
                <c:pt idx="10">
                  <c:v>7.45</c:v>
                </c:pt>
                <c:pt idx="11">
                  <c:v>9.16</c:v>
                </c:pt>
                <c:pt idx="12">
                  <c:v>11.17</c:v>
                </c:pt>
                <c:pt idx="13">
                  <c:v>11.8</c:v>
                </c:pt>
                <c:pt idx="14">
                  <c:v>11.6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42-91DB-471F-A033-A5384D0BB4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613504"/>
        <c:axId val="116587136"/>
      </c:lineChart>
      <c:catAx>
        <c:axId val="116567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16585600"/>
        <c:crosses val="autoZero"/>
        <c:auto val="1"/>
        <c:lblAlgn val="ctr"/>
        <c:lblOffset val="100"/>
        <c:noMultiLvlLbl val="0"/>
      </c:catAx>
      <c:valAx>
        <c:axId val="116585600"/>
        <c:scaling>
          <c:orientation val="minMax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16567424"/>
        <c:crosses val="autoZero"/>
        <c:crossBetween val="between"/>
      </c:valAx>
      <c:valAx>
        <c:axId val="116587136"/>
        <c:scaling>
          <c:orientation val="minMax"/>
          <c:max val="24"/>
          <c:min val="0"/>
        </c:scaling>
        <c:delete val="0"/>
        <c:axPos val="r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16613504"/>
        <c:crosses val="max"/>
        <c:crossBetween val="between"/>
        <c:majorUnit val="4"/>
      </c:valAx>
      <c:catAx>
        <c:axId val="11661350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6587136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legend>
      <c:legendPos val="t"/>
      <c:layout>
        <c:manualLayout>
          <c:xMode val="edge"/>
          <c:yMode val="edge"/>
          <c:x val="7.5507754598966678E-2"/>
          <c:y val="4.4650453747052017E-2"/>
          <c:w val="0.28219086768136875"/>
          <c:h val="5.2692281729596849E-2"/>
        </c:manualLayout>
      </c:layout>
      <c:overlay val="0"/>
      <c:txPr>
        <a:bodyPr/>
        <a:lstStyle/>
        <a:p>
          <a:pPr>
            <a:defRPr sz="14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defRPr>
          </a:pPr>
          <a:endParaRPr lang="ja-JP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197834645669296E-2"/>
          <c:y val="0.12166516032753118"/>
          <c:w val="0.81558852175866825"/>
          <c:h val="0.767317520275524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動力施設資産在高（除く、建物・構築物）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</c:spPr>
          <c:invertIfNegative val="0"/>
          <c:dLbls>
            <c:dLbl>
              <c:idx val="20"/>
              <c:layout>
                <c:manualLayout>
                  <c:x val="-2.5936655335547822E-3"/>
                  <c:y val="2.3833688148764253E-2"/>
                </c:manualLayout>
              </c:layout>
              <c:spPr/>
              <c:txPr>
                <a:bodyPr/>
                <a:lstStyle/>
                <a:p>
                  <a:pPr>
                    <a:defRPr sz="1100" b="0">
                      <a:effectLst/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C32-45FF-93F8-3F07DA9C054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’5</c:v>
                </c:pt>
                <c:pt idx="1">
                  <c:v>’6</c:v>
                </c:pt>
                <c:pt idx="2">
                  <c:v>’7</c:v>
                </c:pt>
                <c:pt idx="3">
                  <c:v>’8</c:v>
                </c:pt>
                <c:pt idx="4">
                  <c:v>’9</c:v>
                </c:pt>
                <c:pt idx="5">
                  <c:v>’10</c:v>
                </c:pt>
                <c:pt idx="6">
                  <c:v>’11</c:v>
                </c:pt>
                <c:pt idx="7">
                  <c:v>’12</c:v>
                </c:pt>
                <c:pt idx="8">
                  <c:v>’13</c:v>
                </c:pt>
                <c:pt idx="9">
                  <c:v>’14</c:v>
                </c:pt>
                <c:pt idx="10">
                  <c:v>’15</c:v>
                </c:pt>
                <c:pt idx="11">
                  <c:v>’16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1260</c:v>
                </c:pt>
                <c:pt idx="1">
                  <c:v>1292</c:v>
                </c:pt>
                <c:pt idx="2">
                  <c:v>1345</c:v>
                </c:pt>
                <c:pt idx="3">
                  <c:v>1416</c:v>
                </c:pt>
                <c:pt idx="4">
                  <c:v>1366</c:v>
                </c:pt>
                <c:pt idx="5">
                  <c:v>1374</c:v>
                </c:pt>
                <c:pt idx="6">
                  <c:v>1390</c:v>
                </c:pt>
                <c:pt idx="7">
                  <c:v>1415</c:v>
                </c:pt>
                <c:pt idx="8">
                  <c:v>1434</c:v>
                </c:pt>
                <c:pt idx="9">
                  <c:v>1472</c:v>
                </c:pt>
                <c:pt idx="10">
                  <c:v>1474</c:v>
                </c:pt>
                <c:pt idx="11">
                  <c:v>1525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32-45FF-93F8-3F07DA9C05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7"/>
        <c:axId val="117294592"/>
        <c:axId val="1172961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委託費原単位（資産1億円当たり）</c:v>
                </c:pt>
              </c:strCache>
            </c:strRef>
          </c:tx>
          <c:marker>
            <c:symbol val="circle"/>
            <c:size val="9"/>
          </c:marker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endParaRPr lang="ja-JP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’5</c:v>
                </c:pt>
                <c:pt idx="1">
                  <c:v>’6</c:v>
                </c:pt>
                <c:pt idx="2">
                  <c:v>’7</c:v>
                </c:pt>
                <c:pt idx="3">
                  <c:v>’8</c:v>
                </c:pt>
                <c:pt idx="4">
                  <c:v>’9</c:v>
                </c:pt>
                <c:pt idx="5">
                  <c:v>’10</c:v>
                </c:pt>
                <c:pt idx="6">
                  <c:v>’11</c:v>
                </c:pt>
                <c:pt idx="7">
                  <c:v>’12</c:v>
                </c:pt>
                <c:pt idx="8">
                  <c:v>’13</c:v>
                </c:pt>
                <c:pt idx="9">
                  <c:v>’14</c:v>
                </c:pt>
                <c:pt idx="10">
                  <c:v>’15</c:v>
                </c:pt>
                <c:pt idx="11">
                  <c:v>’16</c:v>
                </c:pt>
              </c:strCache>
            </c:strRef>
          </c:cat>
          <c:val>
            <c:numRef>
              <c:f>Sheet1!$C$2:$C$13</c:f>
              <c:numCache>
                <c:formatCode>0.00</c:formatCode>
                <c:ptCount val="12"/>
                <c:pt idx="0">
                  <c:v>2.8</c:v>
                </c:pt>
                <c:pt idx="1">
                  <c:v>2.8235294117647061</c:v>
                </c:pt>
                <c:pt idx="2">
                  <c:v>2.8141263940520447</c:v>
                </c:pt>
                <c:pt idx="3">
                  <c:v>2.7641242937853105</c:v>
                </c:pt>
                <c:pt idx="4">
                  <c:v>2.5922401171303076</c:v>
                </c:pt>
                <c:pt idx="5">
                  <c:v>2.5618631732168851</c:v>
                </c:pt>
                <c:pt idx="6">
                  <c:v>2.5323741007194243</c:v>
                </c:pt>
                <c:pt idx="7">
                  <c:v>2.4925795053003532</c:v>
                </c:pt>
                <c:pt idx="8">
                  <c:v>2.2984658298465828</c:v>
                </c:pt>
                <c:pt idx="9">
                  <c:v>2.2588315217391304</c:v>
                </c:pt>
                <c:pt idx="10">
                  <c:v>2.255766621438263</c:v>
                </c:pt>
                <c:pt idx="11" formatCode="0.00_ ">
                  <c:v>2.180327868852459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C32-45FF-93F8-3F07DA9C05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750016"/>
        <c:axId val="117748480"/>
      </c:lineChart>
      <c:catAx>
        <c:axId val="117294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17296128"/>
        <c:crosses val="autoZero"/>
        <c:auto val="1"/>
        <c:lblAlgn val="ctr"/>
        <c:lblOffset val="100"/>
        <c:noMultiLvlLbl val="0"/>
      </c:catAx>
      <c:valAx>
        <c:axId val="117296128"/>
        <c:scaling>
          <c:orientation val="minMax"/>
          <c:min val="1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17294592"/>
        <c:crosses val="autoZero"/>
        <c:crossBetween val="between"/>
        <c:majorUnit val="100"/>
      </c:valAx>
      <c:valAx>
        <c:axId val="117748480"/>
        <c:scaling>
          <c:orientation val="minMax"/>
          <c:max val="3.5"/>
          <c:min val="1.5"/>
        </c:scaling>
        <c:delete val="0"/>
        <c:axPos val="r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17750016"/>
        <c:crosses val="max"/>
        <c:crossBetween val="between"/>
        <c:majorUnit val="1"/>
      </c:valAx>
      <c:catAx>
        <c:axId val="1177500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7748480"/>
        <c:crosses val="autoZero"/>
        <c:auto val="1"/>
        <c:lblAlgn val="ctr"/>
        <c:lblOffset val="100"/>
        <c:noMultiLvlLbl val="0"/>
      </c:catAx>
    </c:plotArea>
    <c:plotVisOnly val="1"/>
    <c:dispBlanksAs val="gap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06296039126447"/>
          <c:y val="2.8251082442887137E-2"/>
          <c:w val="0.78025637438322748"/>
          <c:h val="0.82783188966590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施設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  <a:prstDash val="dash"/>
              </a:ln>
            </c:spPr>
            <c:extLst>
              <c:ext xmlns:c16="http://schemas.microsoft.com/office/drawing/2014/chart" uri="{C3380CC4-5D6E-409C-BE32-E72D297353CC}">
                <c16:uniqueId val="{00000001-C3A5-412D-961D-C574CE6711E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  <a:prstDash val="dash"/>
              </a:ln>
            </c:spPr>
            <c:extLst>
              <c:ext xmlns:c16="http://schemas.microsoft.com/office/drawing/2014/chart" uri="{C3380CC4-5D6E-409C-BE32-E72D297353CC}">
                <c16:uniqueId val="{00000003-C3A5-412D-961D-C574CE6711E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  <a:prstDash val="dash"/>
              </a:ln>
            </c:spPr>
            <c:extLst>
              <c:ext xmlns:c16="http://schemas.microsoft.com/office/drawing/2014/chart" uri="{C3380CC4-5D6E-409C-BE32-E72D297353CC}">
                <c16:uniqueId val="{00000005-C3A5-412D-961D-C574CE6711E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solidFill>
                  <a:schemeClr val="tx1"/>
                </a:solidFill>
                <a:prstDash val="dash"/>
              </a:ln>
            </c:spPr>
            <c:extLst>
              <c:ext xmlns:c16="http://schemas.microsoft.com/office/drawing/2014/chart" uri="{C3380CC4-5D6E-409C-BE32-E72D297353CC}">
                <c16:uniqueId val="{00000007-C3A5-412D-961D-C574CE6711E7}"/>
              </c:ext>
            </c:extLst>
          </c:dPt>
          <c:cat>
            <c:strRef>
              <c:f>Sheet1!$B$1:$C$1</c:f>
              <c:strCache>
                <c:ptCount val="2"/>
                <c:pt idx="0">
                  <c:v>16年</c:v>
                </c:pt>
                <c:pt idx="1">
                  <c:v>25年</c:v>
                </c:pt>
              </c:strCache>
            </c:strRef>
          </c:cat>
          <c:val>
            <c:numRef>
              <c:f>Sheet1!$B$2:$C$2</c:f>
              <c:numCache>
                <c:formatCode>0</c:formatCode>
                <c:ptCount val="2"/>
                <c:pt idx="0" formatCode="General">
                  <c:v>115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3A5-412D-961D-C574CE6711E7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事業部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Sheet1!$B$1:$C$1</c:f>
              <c:strCache>
                <c:ptCount val="2"/>
                <c:pt idx="0">
                  <c:v>16年</c:v>
                </c:pt>
                <c:pt idx="1">
                  <c:v>25年</c:v>
                </c:pt>
              </c:strCache>
            </c:strRef>
          </c:cat>
          <c:val>
            <c:numRef>
              <c:f>Sheet1!$B$3:$C$3</c:f>
              <c:numCache>
                <c:formatCode>0</c:formatCode>
                <c:ptCount val="2"/>
                <c:pt idx="0" formatCode="General">
                  <c:v>100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C3A5-412D-961D-C574CE6711E7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グループ会社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</c:spPr>
          <c:invertIfNegative val="0"/>
          <c:cat>
            <c:strRef>
              <c:f>Sheet1!$B$1:$C$1</c:f>
              <c:strCache>
                <c:ptCount val="2"/>
                <c:pt idx="0">
                  <c:v>16年</c:v>
                </c:pt>
                <c:pt idx="1">
                  <c:v>25年</c:v>
                </c:pt>
              </c:strCache>
            </c:strRef>
          </c:cat>
          <c:val>
            <c:numRef>
              <c:f>Sheet1!$B$4:$C$4</c:f>
              <c:numCache>
                <c:formatCode>General</c:formatCode>
                <c:ptCount val="2"/>
                <c:pt idx="0">
                  <c:v>100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3A5-412D-961D-C574CE6711E7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16年</c:v>
                </c:pt>
                <c:pt idx="1">
                  <c:v>25年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B-C3A5-412D-961D-C574CE6711E7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</c:strCache>
            </c:strRef>
          </c:tx>
          <c:spPr>
            <a:solidFill>
              <a:srgbClr val="92D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Sheet1!$B$1:$C$1</c:f>
              <c:strCache>
                <c:ptCount val="2"/>
                <c:pt idx="0">
                  <c:v>16年</c:v>
                </c:pt>
                <c:pt idx="1">
                  <c:v>25年</c:v>
                </c:pt>
              </c:strCache>
            </c:strRef>
          </c:cat>
          <c:val>
            <c:numRef>
              <c:f>Sheet1!$B$6:$C$6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C-C3A5-412D-961D-C574CE6711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7928320"/>
        <c:axId val="117929856"/>
      </c:barChart>
      <c:catAx>
        <c:axId val="1179283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5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17929856"/>
        <c:crosses val="autoZero"/>
        <c:auto val="1"/>
        <c:lblAlgn val="ctr"/>
        <c:lblOffset val="100"/>
        <c:noMultiLvlLbl val="0"/>
      </c:catAx>
      <c:valAx>
        <c:axId val="1179298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5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17928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76440030917116"/>
          <c:y val="0.15458157640485021"/>
          <c:w val="0.81911289421412237"/>
          <c:h val="0.7112275390979091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Sheet3!$G$3</c:f>
              <c:strCache>
                <c:ptCount val="1"/>
                <c:pt idx="0">
                  <c:v>出向者</c:v>
                </c:pt>
              </c:strCache>
            </c:strRef>
          </c:tx>
          <c:invertIfNegative val="0"/>
          <c:dLbls>
            <c:dLbl>
              <c:idx val="4"/>
              <c:spPr/>
              <c:txPr>
                <a:bodyPr/>
                <a:lstStyle/>
                <a:p>
                  <a:pPr>
                    <a:defRPr sz="100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2E07-458F-8B99-9A95F43097C2}"/>
                </c:ext>
              </c:extLst>
            </c:dLbl>
            <c:dLbl>
              <c:idx val="5"/>
              <c:spPr/>
              <c:txPr>
                <a:bodyPr/>
                <a:lstStyle/>
                <a:p>
                  <a:pPr>
                    <a:defRPr sz="100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E07-458F-8B99-9A95F43097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Sheet3!$F$4:$F$9</c:f>
              <c:strCache>
                <c:ptCount val="6"/>
                <c:pt idx="0">
                  <c:v>Ｓ１</c:v>
                </c:pt>
                <c:pt idx="1">
                  <c:v>Ｓ２</c:v>
                </c:pt>
                <c:pt idx="2">
                  <c:v>Ｓ３</c:v>
                </c:pt>
                <c:pt idx="3">
                  <c:v>Ｊ１</c:v>
                </c:pt>
                <c:pt idx="4">
                  <c:v>Ｊ２</c:v>
                </c:pt>
                <c:pt idx="5">
                  <c:v>Ｔ１</c:v>
                </c:pt>
              </c:strCache>
            </c:strRef>
          </c:cat>
          <c:val>
            <c:numRef>
              <c:f>Sheet3!$G$4:$G$9</c:f>
              <c:numCache>
                <c:formatCode>General</c:formatCode>
                <c:ptCount val="6"/>
                <c:pt idx="0">
                  <c:v>31</c:v>
                </c:pt>
                <c:pt idx="1">
                  <c:v>63</c:v>
                </c:pt>
                <c:pt idx="2">
                  <c:v>97</c:v>
                </c:pt>
                <c:pt idx="3">
                  <c:v>24</c:v>
                </c:pt>
                <c:pt idx="4">
                  <c:v>1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07-458F-8B99-9A95F43097C2}"/>
            </c:ext>
          </c:extLst>
        </c:ser>
        <c:ser>
          <c:idx val="1"/>
          <c:order val="1"/>
          <c:tx>
            <c:strRef>
              <c:f>Sheet3!$H$3</c:f>
              <c:strCache>
                <c:ptCount val="1"/>
                <c:pt idx="0">
                  <c:v>ＦＳ社員</c:v>
                </c:pt>
              </c:strCache>
            </c:strRef>
          </c:tx>
          <c:invertIfNegative val="0"/>
          <c:dLbls>
            <c:dLbl>
              <c:idx val="0"/>
              <c:spPr/>
              <c:txPr>
                <a:bodyPr/>
                <a:lstStyle/>
                <a:p>
                  <a:pPr>
                    <a:defRPr sz="100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2E07-458F-8B99-9A95F43097C2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1000">
                      <a:solidFill>
                        <a:schemeClr val="tx1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2E07-458F-8B99-9A95F43097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Sheet3!$F$4:$F$9</c:f>
              <c:strCache>
                <c:ptCount val="6"/>
                <c:pt idx="0">
                  <c:v>Ｓ１</c:v>
                </c:pt>
                <c:pt idx="1">
                  <c:v>Ｓ２</c:v>
                </c:pt>
                <c:pt idx="2">
                  <c:v>Ｓ３</c:v>
                </c:pt>
                <c:pt idx="3">
                  <c:v>Ｊ１</c:v>
                </c:pt>
                <c:pt idx="4">
                  <c:v>Ｊ２</c:v>
                </c:pt>
                <c:pt idx="5">
                  <c:v>Ｔ１</c:v>
                </c:pt>
              </c:strCache>
            </c:strRef>
          </c:cat>
          <c:val>
            <c:numRef>
              <c:f>Sheet3!$H$4:$H$9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23</c:v>
                </c:pt>
                <c:pt idx="3">
                  <c:v>33</c:v>
                </c:pt>
                <c:pt idx="4">
                  <c:v>59</c:v>
                </c:pt>
                <c:pt idx="5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E07-458F-8B99-9A95F43097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24665216"/>
        <c:axId val="124675200"/>
      </c:barChart>
      <c:catAx>
        <c:axId val="124665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24675200"/>
        <c:crosses val="autoZero"/>
        <c:auto val="1"/>
        <c:lblAlgn val="ctr"/>
        <c:lblOffset val="100"/>
        <c:noMultiLvlLbl val="0"/>
      </c:catAx>
      <c:valAx>
        <c:axId val="124675200"/>
        <c:scaling>
          <c:orientation val="minMax"/>
          <c:max val="120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pPr>
            <a:endParaRPr lang="ja-JP"/>
          </a:p>
        </c:txPr>
        <c:crossAx val="124665216"/>
        <c:crosses val="autoZero"/>
        <c:crossBetween val="between"/>
        <c:majorUnit val="20"/>
      </c:valAx>
    </c:plotArea>
    <c:legend>
      <c:legendPos val="t"/>
      <c:layout>
        <c:manualLayout>
          <c:xMode val="edge"/>
          <c:yMode val="edge"/>
          <c:x val="0.53641137037971209"/>
          <c:y val="4.9226833812989125E-2"/>
          <c:w val="0.43806036885716559"/>
          <c:h val="0.10848496770357934"/>
        </c:manualLayout>
      </c:layout>
      <c:overlay val="0"/>
      <c:spPr>
        <a:noFill/>
      </c:spPr>
      <c:txPr>
        <a:bodyPr/>
        <a:lstStyle/>
        <a:p>
          <a:pPr>
            <a:defRPr sz="100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defRPr>
          </a:pPr>
          <a:endParaRPr lang="ja-JP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ja-JP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67138481949404"/>
          <c:y val="0.10227771008207176"/>
          <c:w val="0.82497893703180558"/>
          <c:h val="0.713171827638130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データグラフ!$G$3</c:f>
              <c:strCache>
                <c:ptCount val="1"/>
                <c:pt idx="0">
                  <c:v>出向者</c:v>
                </c:pt>
              </c:strCache>
            </c:strRef>
          </c:tx>
          <c:invertIfNegative val="0"/>
          <c:dLbls>
            <c:dLbl>
              <c:idx val="4"/>
              <c:spPr/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AF52-4AC3-8C79-1F8620A1050E}"/>
                </c:ext>
              </c:extLst>
            </c:dLbl>
            <c:dLbl>
              <c:idx val="5"/>
              <c:spPr/>
              <c:txPr>
                <a:bodyPr/>
                <a:lstStyle/>
                <a:p>
                  <a:pPr>
                    <a:defRPr>
                      <a:solidFill>
                        <a:schemeClr val="tx1"/>
                      </a:solidFill>
                    </a:defRPr>
                  </a:pPr>
                  <a:endParaRPr lang="ja-JP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AF52-4AC3-8C79-1F8620A1050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データグラフ!$F$4:$F$9</c:f>
              <c:strCache>
                <c:ptCount val="6"/>
                <c:pt idx="0">
                  <c:v>Ｓ１</c:v>
                </c:pt>
                <c:pt idx="1">
                  <c:v>Ｓ２</c:v>
                </c:pt>
                <c:pt idx="2">
                  <c:v>Ｓ３</c:v>
                </c:pt>
                <c:pt idx="3">
                  <c:v>Ｊ１</c:v>
                </c:pt>
                <c:pt idx="4">
                  <c:v>Ｊ２</c:v>
                </c:pt>
                <c:pt idx="5">
                  <c:v>Ｔ１</c:v>
                </c:pt>
              </c:strCache>
            </c:strRef>
          </c:cat>
          <c:val>
            <c:numRef>
              <c:f>データグラフ!$G$4:$G$9</c:f>
              <c:numCache>
                <c:formatCode>General</c:formatCode>
                <c:ptCount val="6"/>
                <c:pt idx="0">
                  <c:v>22</c:v>
                </c:pt>
                <c:pt idx="1">
                  <c:v>42</c:v>
                </c:pt>
                <c:pt idx="2">
                  <c:v>66</c:v>
                </c:pt>
                <c:pt idx="3">
                  <c:v>6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52-4AC3-8C79-1F8620A1050E}"/>
            </c:ext>
          </c:extLst>
        </c:ser>
        <c:ser>
          <c:idx val="1"/>
          <c:order val="1"/>
          <c:tx>
            <c:strRef>
              <c:f>データグラフ!$H$3</c:f>
              <c:strCache>
                <c:ptCount val="1"/>
                <c:pt idx="0">
                  <c:v>ＦＳ社員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データグラフ!$F$4:$F$9</c:f>
              <c:strCache>
                <c:ptCount val="6"/>
                <c:pt idx="0">
                  <c:v>Ｓ１</c:v>
                </c:pt>
                <c:pt idx="1">
                  <c:v>Ｓ２</c:v>
                </c:pt>
                <c:pt idx="2">
                  <c:v>Ｓ３</c:v>
                </c:pt>
                <c:pt idx="3">
                  <c:v>Ｊ１</c:v>
                </c:pt>
                <c:pt idx="4">
                  <c:v>Ｊ２</c:v>
                </c:pt>
                <c:pt idx="5">
                  <c:v>Ｔ１</c:v>
                </c:pt>
              </c:strCache>
            </c:strRef>
          </c:cat>
          <c:val>
            <c:numRef>
              <c:f>データグラフ!$H$4:$H$9</c:f>
              <c:numCache>
                <c:formatCode>General</c:formatCode>
                <c:ptCount val="6"/>
                <c:pt idx="0">
                  <c:v>4</c:v>
                </c:pt>
                <c:pt idx="1">
                  <c:v>10</c:v>
                </c:pt>
                <c:pt idx="2">
                  <c:v>53</c:v>
                </c:pt>
                <c:pt idx="3">
                  <c:v>89</c:v>
                </c:pt>
                <c:pt idx="4">
                  <c:v>68</c:v>
                </c:pt>
                <c:pt idx="5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F52-4AC3-8C79-1F8620A10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100"/>
        <c:axId val="124705792"/>
        <c:axId val="124781312"/>
      </c:barChart>
      <c:catAx>
        <c:axId val="1247057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ja-JP"/>
          </a:p>
        </c:txPr>
        <c:crossAx val="124781312"/>
        <c:crosses val="autoZero"/>
        <c:auto val="1"/>
        <c:lblAlgn val="ctr"/>
        <c:lblOffset val="100"/>
        <c:noMultiLvlLbl val="0"/>
      </c:catAx>
      <c:valAx>
        <c:axId val="124781312"/>
        <c:scaling>
          <c:orientation val="minMax"/>
          <c:max val="12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4705792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55682756985644444"/>
          <c:y val="1.7626095374200772E-2"/>
          <c:w val="0.40478704649436115"/>
          <c:h val="7.6218902386023218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000"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pPr>
      <a:endParaRPr lang="ja-JP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Sheet1!$C$1</c:f>
              <c:strCache>
                <c:ptCount val="1"/>
                <c:pt idx="0">
                  <c:v>北GE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目視</c:v>
                </c:pt>
                <c:pt idx="1">
                  <c:v>異音</c:v>
                </c:pt>
                <c:pt idx="2">
                  <c:v>DECS</c:v>
                </c:pt>
                <c:pt idx="3">
                  <c:v>計測</c:v>
                </c:pt>
                <c:pt idx="4">
                  <c:v>漏れ等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32</c:v>
                </c:pt>
                <c:pt idx="1">
                  <c:v>7</c:v>
                </c:pt>
                <c:pt idx="2">
                  <c:v>6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3D-449E-9EBB-B451D930DF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pPr>
      <a:endParaRPr lang="ja-JP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Sheet1!$D$1</c:f>
              <c:strCache>
                <c:ptCount val="1"/>
                <c:pt idx="0">
                  <c:v>東冷凍機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Sheet1!$A$2:$A$14</c:f>
              <c:strCache>
                <c:ptCount val="5"/>
                <c:pt idx="0">
                  <c:v>目視</c:v>
                </c:pt>
                <c:pt idx="1">
                  <c:v>異音</c:v>
                </c:pt>
                <c:pt idx="2">
                  <c:v>DECS</c:v>
                </c:pt>
                <c:pt idx="3">
                  <c:v>計測</c:v>
                </c:pt>
                <c:pt idx="4">
                  <c:v>漏れ等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3">
                  <c:v>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52-4F02-9BB0-C0C73449EB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pPr>
      <a:endParaRPr lang="ja-JP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9E403D-F6A5-4507-8467-70E03B0F7D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kumimoji="1" lang="ja-JP" altLang="en-US"/>
        </a:p>
      </dgm:t>
    </dgm:pt>
    <dgm:pt modelId="{F591957D-D5D7-4C33-8947-10BA7CF4A98F}">
      <dgm:prSet phldrT="[テキスト]" custT="1"/>
      <dgm:spPr>
        <a:ln w="19050">
          <a:solidFill>
            <a:schemeClr val="bg1"/>
          </a:solidFill>
        </a:ln>
      </dgm:spPr>
      <dgm:t>
        <a:bodyPr vert="horz"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kumimoji="1" lang="ja-JP" altLang="en-US" sz="16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ファシリティーマネージメント</a:t>
          </a:r>
          <a:endParaRPr kumimoji="1" lang="ja-JP" altLang="en-US" sz="1600" b="1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D924973E-ED8C-47B1-A918-142256EA41B4}" type="parTrans" cxnId="{62AC16B7-6C3E-4B56-A654-8E029483FB03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7138F108-ED71-49AA-B2E2-C33B995B3BFC}" type="sibTrans" cxnId="{62AC16B7-6C3E-4B56-A654-8E029483FB03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0EF3D313-B629-4DE0-B1FC-FEFD17580D5A}">
      <dgm:prSet phldrT="[テキスト]" custT="1"/>
      <dgm:spPr>
        <a:ln w="19050">
          <a:solidFill>
            <a:schemeClr val="bg1"/>
          </a:solidFill>
        </a:ln>
      </dgm:spPr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kumimoji="1" lang="ja-JP" altLang="en-US" sz="20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安全ﾏﾈｰｼﾞﾒﾝﾄ</a:t>
          </a:r>
          <a:endParaRPr kumimoji="1" lang="ja-JP" altLang="en-US" sz="2000" b="1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782718F9-F513-486A-A123-C612FE751362}" type="parTrans" cxnId="{E94F7677-607F-4AB3-AD1D-8B7A452BFB4A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1B73B7F3-6EE0-4930-A0AF-19049105E73F}" type="sibTrans" cxnId="{E94F7677-607F-4AB3-AD1D-8B7A452BFB4A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65E87EC9-08FD-4466-8543-EC75E877C987}">
      <dgm:prSet phldrT="[テキスト]" custT="1"/>
      <dgm:spPr>
        <a:ln w="19050">
          <a:solidFill>
            <a:schemeClr val="bg1"/>
          </a:solidFill>
        </a:ln>
      </dgm:spPr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kumimoji="1" lang="ja-JP" altLang="en-US" sz="20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運転保全ﾏﾈｰｼﾞﾒﾝﾄ</a:t>
          </a:r>
          <a:endParaRPr kumimoji="1" lang="ja-JP" altLang="en-US" sz="2000" b="1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B9209700-2F0D-4480-B51C-3FA856D0F345}" type="parTrans" cxnId="{15B8C9C3-A821-428A-ADCB-D5B7515F3EA9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0A0D953E-0D8A-4565-B480-DCF49358DCCE}" type="sibTrans" cxnId="{15B8C9C3-A821-428A-ADCB-D5B7515F3EA9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815FC652-340D-4AE8-A599-55F610BAD808}">
      <dgm:prSet phldrT="[テキスト]" custT="1"/>
      <dgm:spPr>
        <a:ln w="19050">
          <a:solidFill>
            <a:schemeClr val="bg1"/>
          </a:solidFill>
        </a:ln>
      </dgm:spPr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kumimoji="1" lang="ja-JP" altLang="en-US" sz="20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環境ﾏﾈｰｼﾞﾒﾝﾄ</a:t>
          </a:r>
          <a:endParaRPr kumimoji="1" lang="ja-JP" altLang="en-US" sz="2000" b="1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CD5AC90F-BDF8-4F51-BF43-6027C073C9F2}" type="parTrans" cxnId="{0D8806EC-5152-4D25-8EE2-52F70043A2B4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B0E7862F-70E3-4C9D-B514-C48DE91D40EA}" type="sibTrans" cxnId="{0D8806EC-5152-4D25-8EE2-52F70043A2B4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5F9DA985-CCEC-4470-B060-2F0EBBEFF447}">
      <dgm:prSet phldrT="[テキスト]" custT="1"/>
      <dgm:spPr>
        <a:ln w="19050">
          <a:solidFill>
            <a:schemeClr val="bg1"/>
          </a:solidFill>
        </a:ln>
      </dgm:spPr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kumimoji="1" lang="ja-JP" altLang="en-US" sz="20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建設ﾏﾈｰｼﾞﾒﾝﾄ</a:t>
          </a:r>
          <a:endParaRPr kumimoji="1" lang="ja-JP" altLang="en-US" sz="2000" b="1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D6CA0229-685D-41C2-95E9-F016B07AF5CE}" type="sibTrans" cxnId="{0F84A439-0233-4017-92E0-660A9D8C7553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1FBE6ED0-ACA4-4EF2-9291-80FA5C329080}" type="parTrans" cxnId="{0F84A439-0233-4017-92E0-660A9D8C7553}">
      <dgm:prSet/>
      <dgm:spPr/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endParaRPr kumimoji="1" lang="ja-JP" altLang="en-US" b="1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2F71215C-D69F-49CA-816C-296AF5649881}" type="pres">
      <dgm:prSet presAssocID="{AD9E403D-F6A5-4507-8467-70E03B0F7D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54FE9D24-F9FD-4EE4-B500-C4AEBD8C0AB4}" type="pres">
      <dgm:prSet presAssocID="{F591957D-D5D7-4C33-8947-10BA7CF4A98F}" presName="root1" presStyleCnt="0"/>
      <dgm:spPr/>
    </dgm:pt>
    <dgm:pt modelId="{0612C3D4-7D58-4E1A-84FB-A7000E5AB320}" type="pres">
      <dgm:prSet presAssocID="{F591957D-D5D7-4C33-8947-10BA7CF4A98F}" presName="LevelOneTextNode" presStyleLbl="node0" presStyleIdx="0" presStyleCnt="1" custScaleY="92453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4759E9BA-2D8B-45DB-84BB-5591E7D8C2FB}" type="pres">
      <dgm:prSet presAssocID="{F591957D-D5D7-4C33-8947-10BA7CF4A98F}" presName="level2hierChild" presStyleCnt="0"/>
      <dgm:spPr/>
    </dgm:pt>
    <dgm:pt modelId="{E5A62271-9472-47CB-BB47-2670627E42B9}" type="pres">
      <dgm:prSet presAssocID="{782718F9-F513-486A-A123-C612FE751362}" presName="conn2-1" presStyleLbl="parChTrans1D2" presStyleIdx="0" presStyleCnt="4"/>
      <dgm:spPr/>
      <dgm:t>
        <a:bodyPr/>
        <a:lstStyle/>
        <a:p>
          <a:endParaRPr kumimoji="1" lang="ja-JP" altLang="en-US"/>
        </a:p>
      </dgm:t>
    </dgm:pt>
    <dgm:pt modelId="{37F829EF-F3A4-439C-BC1D-1AB23F5D1DB4}" type="pres">
      <dgm:prSet presAssocID="{782718F9-F513-486A-A123-C612FE751362}" presName="connTx" presStyleLbl="parChTrans1D2" presStyleIdx="0" presStyleCnt="4"/>
      <dgm:spPr/>
      <dgm:t>
        <a:bodyPr/>
        <a:lstStyle/>
        <a:p>
          <a:endParaRPr kumimoji="1" lang="ja-JP" altLang="en-US"/>
        </a:p>
      </dgm:t>
    </dgm:pt>
    <dgm:pt modelId="{E9F2DD69-1158-4D4B-A610-BE5272E615D6}" type="pres">
      <dgm:prSet presAssocID="{0EF3D313-B629-4DE0-B1FC-FEFD17580D5A}" presName="root2" presStyleCnt="0"/>
      <dgm:spPr/>
    </dgm:pt>
    <dgm:pt modelId="{11B75FA2-EB9E-47C3-95EE-58393512A1BB}" type="pres">
      <dgm:prSet presAssocID="{0EF3D313-B629-4DE0-B1FC-FEFD17580D5A}" presName="LevelTwoTextNode" presStyleLbl="node2" presStyleIdx="0" presStyleCnt="4" custScaleX="111204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FBC50DBD-E85A-4AAD-ADA8-8D175E8D12B8}" type="pres">
      <dgm:prSet presAssocID="{0EF3D313-B629-4DE0-B1FC-FEFD17580D5A}" presName="level3hierChild" presStyleCnt="0"/>
      <dgm:spPr/>
    </dgm:pt>
    <dgm:pt modelId="{227E3A44-F269-481E-86AF-FBF0CF41457F}" type="pres">
      <dgm:prSet presAssocID="{B9209700-2F0D-4480-B51C-3FA856D0F345}" presName="conn2-1" presStyleLbl="parChTrans1D2" presStyleIdx="1" presStyleCnt="4"/>
      <dgm:spPr/>
      <dgm:t>
        <a:bodyPr/>
        <a:lstStyle/>
        <a:p>
          <a:endParaRPr kumimoji="1" lang="ja-JP" altLang="en-US"/>
        </a:p>
      </dgm:t>
    </dgm:pt>
    <dgm:pt modelId="{C178D0C0-B070-440C-B39D-6DCC2938D602}" type="pres">
      <dgm:prSet presAssocID="{B9209700-2F0D-4480-B51C-3FA856D0F345}" presName="connTx" presStyleLbl="parChTrans1D2" presStyleIdx="1" presStyleCnt="4"/>
      <dgm:spPr/>
      <dgm:t>
        <a:bodyPr/>
        <a:lstStyle/>
        <a:p>
          <a:endParaRPr kumimoji="1" lang="ja-JP" altLang="en-US"/>
        </a:p>
      </dgm:t>
    </dgm:pt>
    <dgm:pt modelId="{1AA87514-3C9E-4778-9D81-7E53082BCDF9}" type="pres">
      <dgm:prSet presAssocID="{65E87EC9-08FD-4466-8543-EC75E877C987}" presName="root2" presStyleCnt="0"/>
      <dgm:spPr/>
    </dgm:pt>
    <dgm:pt modelId="{D4220887-BC67-4842-BA8D-2424BD722352}" type="pres">
      <dgm:prSet presAssocID="{65E87EC9-08FD-4466-8543-EC75E877C987}" presName="LevelTwoTextNode" presStyleLbl="node2" presStyleIdx="1" presStyleCnt="4" custScaleX="111204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01AFDD1C-57DD-4B6D-BCC7-90D7530EB2BF}" type="pres">
      <dgm:prSet presAssocID="{65E87EC9-08FD-4466-8543-EC75E877C987}" presName="level3hierChild" presStyleCnt="0"/>
      <dgm:spPr/>
    </dgm:pt>
    <dgm:pt modelId="{EA676464-8E46-4050-95FF-ABF1DE974CF2}" type="pres">
      <dgm:prSet presAssocID="{CD5AC90F-BDF8-4F51-BF43-6027C073C9F2}" presName="conn2-1" presStyleLbl="parChTrans1D2" presStyleIdx="2" presStyleCnt="4"/>
      <dgm:spPr/>
      <dgm:t>
        <a:bodyPr/>
        <a:lstStyle/>
        <a:p>
          <a:endParaRPr kumimoji="1" lang="ja-JP" altLang="en-US"/>
        </a:p>
      </dgm:t>
    </dgm:pt>
    <dgm:pt modelId="{B80DA913-5C8E-4A1D-9239-32B5490E9BB7}" type="pres">
      <dgm:prSet presAssocID="{CD5AC90F-BDF8-4F51-BF43-6027C073C9F2}" presName="connTx" presStyleLbl="parChTrans1D2" presStyleIdx="2" presStyleCnt="4"/>
      <dgm:spPr/>
      <dgm:t>
        <a:bodyPr/>
        <a:lstStyle/>
        <a:p>
          <a:endParaRPr kumimoji="1" lang="ja-JP" altLang="en-US"/>
        </a:p>
      </dgm:t>
    </dgm:pt>
    <dgm:pt modelId="{0920CEF0-BC76-481A-A469-DA00B521B0FB}" type="pres">
      <dgm:prSet presAssocID="{815FC652-340D-4AE8-A599-55F610BAD808}" presName="root2" presStyleCnt="0"/>
      <dgm:spPr/>
    </dgm:pt>
    <dgm:pt modelId="{76C88359-6490-4760-9700-6D3FC6E10DBC}" type="pres">
      <dgm:prSet presAssocID="{815FC652-340D-4AE8-A599-55F610BAD808}" presName="LevelTwoTextNode" presStyleLbl="node2" presStyleIdx="2" presStyleCnt="4" custScaleX="111204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AE36B9F7-75F6-4BFF-B607-24A9B1647460}" type="pres">
      <dgm:prSet presAssocID="{815FC652-340D-4AE8-A599-55F610BAD808}" presName="level3hierChild" presStyleCnt="0"/>
      <dgm:spPr/>
    </dgm:pt>
    <dgm:pt modelId="{877BD44E-EA20-48C1-8CEB-200C071D9B91}" type="pres">
      <dgm:prSet presAssocID="{1FBE6ED0-ACA4-4EF2-9291-80FA5C329080}" presName="conn2-1" presStyleLbl="parChTrans1D2" presStyleIdx="3" presStyleCnt="4"/>
      <dgm:spPr/>
      <dgm:t>
        <a:bodyPr/>
        <a:lstStyle/>
        <a:p>
          <a:endParaRPr kumimoji="1" lang="ja-JP" altLang="en-US"/>
        </a:p>
      </dgm:t>
    </dgm:pt>
    <dgm:pt modelId="{989E3260-C08B-4F81-BCCD-C528445BD85B}" type="pres">
      <dgm:prSet presAssocID="{1FBE6ED0-ACA4-4EF2-9291-80FA5C329080}" presName="connTx" presStyleLbl="parChTrans1D2" presStyleIdx="3" presStyleCnt="4"/>
      <dgm:spPr/>
      <dgm:t>
        <a:bodyPr/>
        <a:lstStyle/>
        <a:p>
          <a:endParaRPr kumimoji="1" lang="ja-JP" altLang="en-US"/>
        </a:p>
      </dgm:t>
    </dgm:pt>
    <dgm:pt modelId="{6375D7B3-A823-4F30-BD2C-7C43C73B4FC8}" type="pres">
      <dgm:prSet presAssocID="{5F9DA985-CCEC-4470-B060-2F0EBBEFF447}" presName="root2" presStyleCnt="0"/>
      <dgm:spPr/>
    </dgm:pt>
    <dgm:pt modelId="{713CFBA3-290E-4072-A6E0-1E3A12468129}" type="pres">
      <dgm:prSet presAssocID="{5F9DA985-CCEC-4470-B060-2F0EBBEFF447}" presName="LevelTwoTextNode" presStyleLbl="node2" presStyleIdx="3" presStyleCnt="4" custScaleX="111204">
        <dgm:presLayoutVars>
          <dgm:chPref val="3"/>
        </dgm:presLayoutVars>
      </dgm:prSet>
      <dgm:spPr/>
      <dgm:t>
        <a:bodyPr/>
        <a:lstStyle/>
        <a:p>
          <a:endParaRPr kumimoji="1" lang="ja-JP" altLang="en-US"/>
        </a:p>
      </dgm:t>
    </dgm:pt>
    <dgm:pt modelId="{628221B7-860E-4E4C-BDD2-836E2F9196AF}" type="pres">
      <dgm:prSet presAssocID="{5F9DA985-CCEC-4470-B060-2F0EBBEFF447}" presName="level3hierChild" presStyleCnt="0"/>
      <dgm:spPr/>
    </dgm:pt>
  </dgm:ptLst>
  <dgm:cxnLst>
    <dgm:cxn modelId="{3C98C3F9-44FD-47AB-A7D4-8817F3730190}" type="presOf" srcId="{0EF3D313-B629-4DE0-B1FC-FEFD17580D5A}" destId="{11B75FA2-EB9E-47C3-95EE-58393512A1BB}" srcOrd="0" destOrd="0" presId="urn:microsoft.com/office/officeart/2008/layout/HorizontalMultiLevelHierarchy"/>
    <dgm:cxn modelId="{C351AF1E-4A5E-4F25-A1CF-DFD8886E1DB5}" type="presOf" srcId="{815FC652-340D-4AE8-A599-55F610BAD808}" destId="{76C88359-6490-4760-9700-6D3FC6E10DBC}" srcOrd="0" destOrd="0" presId="urn:microsoft.com/office/officeart/2008/layout/HorizontalMultiLevelHierarchy"/>
    <dgm:cxn modelId="{A7D66A17-9442-4732-A3E5-8DC38C4BEF36}" type="presOf" srcId="{B9209700-2F0D-4480-B51C-3FA856D0F345}" destId="{C178D0C0-B070-440C-B39D-6DCC2938D602}" srcOrd="1" destOrd="0" presId="urn:microsoft.com/office/officeart/2008/layout/HorizontalMultiLevelHierarchy"/>
    <dgm:cxn modelId="{C9CA3FC7-829B-4A0B-9ABA-3B7583AD0483}" type="presOf" srcId="{B9209700-2F0D-4480-B51C-3FA856D0F345}" destId="{227E3A44-F269-481E-86AF-FBF0CF41457F}" srcOrd="0" destOrd="0" presId="urn:microsoft.com/office/officeart/2008/layout/HorizontalMultiLevelHierarchy"/>
    <dgm:cxn modelId="{D4F76711-EB12-43B1-875E-93941E96A78D}" type="presOf" srcId="{AD9E403D-F6A5-4507-8467-70E03B0F7DF9}" destId="{2F71215C-D69F-49CA-816C-296AF5649881}" srcOrd="0" destOrd="0" presId="urn:microsoft.com/office/officeart/2008/layout/HorizontalMultiLevelHierarchy"/>
    <dgm:cxn modelId="{62AC16B7-6C3E-4B56-A654-8E029483FB03}" srcId="{AD9E403D-F6A5-4507-8467-70E03B0F7DF9}" destId="{F591957D-D5D7-4C33-8947-10BA7CF4A98F}" srcOrd="0" destOrd="0" parTransId="{D924973E-ED8C-47B1-A918-142256EA41B4}" sibTransId="{7138F108-ED71-49AA-B2E2-C33B995B3BFC}"/>
    <dgm:cxn modelId="{BB460CD0-FA60-4A87-B34E-AD8938145CF9}" type="presOf" srcId="{CD5AC90F-BDF8-4F51-BF43-6027C073C9F2}" destId="{B80DA913-5C8E-4A1D-9239-32B5490E9BB7}" srcOrd="1" destOrd="0" presId="urn:microsoft.com/office/officeart/2008/layout/HorizontalMultiLevelHierarchy"/>
    <dgm:cxn modelId="{D2232A23-4651-4368-9F03-9BA3F0877D77}" type="presOf" srcId="{782718F9-F513-486A-A123-C612FE751362}" destId="{E5A62271-9472-47CB-BB47-2670627E42B9}" srcOrd="0" destOrd="0" presId="urn:microsoft.com/office/officeart/2008/layout/HorizontalMultiLevelHierarchy"/>
    <dgm:cxn modelId="{F516DC15-C162-4449-BF9E-C7165DC055D7}" type="presOf" srcId="{CD5AC90F-BDF8-4F51-BF43-6027C073C9F2}" destId="{EA676464-8E46-4050-95FF-ABF1DE974CF2}" srcOrd="0" destOrd="0" presId="urn:microsoft.com/office/officeart/2008/layout/HorizontalMultiLevelHierarchy"/>
    <dgm:cxn modelId="{002CD23B-1D6A-42C4-BB36-748F0C9341ED}" type="presOf" srcId="{1FBE6ED0-ACA4-4EF2-9291-80FA5C329080}" destId="{989E3260-C08B-4F81-BCCD-C528445BD85B}" srcOrd="1" destOrd="0" presId="urn:microsoft.com/office/officeart/2008/layout/HorizontalMultiLevelHierarchy"/>
    <dgm:cxn modelId="{A7129410-42AF-47DF-A6D0-45057383AA68}" type="presOf" srcId="{65E87EC9-08FD-4466-8543-EC75E877C987}" destId="{D4220887-BC67-4842-BA8D-2424BD722352}" srcOrd="0" destOrd="0" presId="urn:microsoft.com/office/officeart/2008/layout/HorizontalMultiLevelHierarchy"/>
    <dgm:cxn modelId="{9E4BCB03-2DBA-433D-97BE-630841CD5ACA}" type="presOf" srcId="{5F9DA985-CCEC-4470-B060-2F0EBBEFF447}" destId="{713CFBA3-290E-4072-A6E0-1E3A12468129}" srcOrd="0" destOrd="0" presId="urn:microsoft.com/office/officeart/2008/layout/HorizontalMultiLevelHierarchy"/>
    <dgm:cxn modelId="{E94F7677-607F-4AB3-AD1D-8B7A452BFB4A}" srcId="{F591957D-D5D7-4C33-8947-10BA7CF4A98F}" destId="{0EF3D313-B629-4DE0-B1FC-FEFD17580D5A}" srcOrd="0" destOrd="0" parTransId="{782718F9-F513-486A-A123-C612FE751362}" sibTransId="{1B73B7F3-6EE0-4930-A0AF-19049105E73F}"/>
    <dgm:cxn modelId="{0D8806EC-5152-4D25-8EE2-52F70043A2B4}" srcId="{F591957D-D5D7-4C33-8947-10BA7CF4A98F}" destId="{815FC652-340D-4AE8-A599-55F610BAD808}" srcOrd="2" destOrd="0" parTransId="{CD5AC90F-BDF8-4F51-BF43-6027C073C9F2}" sibTransId="{B0E7862F-70E3-4C9D-B514-C48DE91D40EA}"/>
    <dgm:cxn modelId="{E5277405-1066-4A01-A68C-8398205A75F4}" type="presOf" srcId="{F591957D-D5D7-4C33-8947-10BA7CF4A98F}" destId="{0612C3D4-7D58-4E1A-84FB-A7000E5AB320}" srcOrd="0" destOrd="0" presId="urn:microsoft.com/office/officeart/2008/layout/HorizontalMultiLevelHierarchy"/>
    <dgm:cxn modelId="{0F84A439-0233-4017-92E0-660A9D8C7553}" srcId="{F591957D-D5D7-4C33-8947-10BA7CF4A98F}" destId="{5F9DA985-CCEC-4470-B060-2F0EBBEFF447}" srcOrd="3" destOrd="0" parTransId="{1FBE6ED0-ACA4-4EF2-9291-80FA5C329080}" sibTransId="{D6CA0229-685D-41C2-95E9-F016B07AF5CE}"/>
    <dgm:cxn modelId="{F6186E11-B939-4308-8859-0485239D7A47}" type="presOf" srcId="{1FBE6ED0-ACA4-4EF2-9291-80FA5C329080}" destId="{877BD44E-EA20-48C1-8CEB-200C071D9B91}" srcOrd="0" destOrd="0" presId="urn:microsoft.com/office/officeart/2008/layout/HorizontalMultiLevelHierarchy"/>
    <dgm:cxn modelId="{1826B233-AF2D-431D-B2E9-C9D6E66F0D67}" type="presOf" srcId="{782718F9-F513-486A-A123-C612FE751362}" destId="{37F829EF-F3A4-439C-BC1D-1AB23F5D1DB4}" srcOrd="1" destOrd="0" presId="urn:microsoft.com/office/officeart/2008/layout/HorizontalMultiLevelHierarchy"/>
    <dgm:cxn modelId="{15B8C9C3-A821-428A-ADCB-D5B7515F3EA9}" srcId="{F591957D-D5D7-4C33-8947-10BA7CF4A98F}" destId="{65E87EC9-08FD-4466-8543-EC75E877C987}" srcOrd="1" destOrd="0" parTransId="{B9209700-2F0D-4480-B51C-3FA856D0F345}" sibTransId="{0A0D953E-0D8A-4565-B480-DCF49358DCCE}"/>
    <dgm:cxn modelId="{C40030F9-2DEF-4B6A-9D95-096B649F7542}" type="presParOf" srcId="{2F71215C-D69F-49CA-816C-296AF5649881}" destId="{54FE9D24-F9FD-4EE4-B500-C4AEBD8C0AB4}" srcOrd="0" destOrd="0" presId="urn:microsoft.com/office/officeart/2008/layout/HorizontalMultiLevelHierarchy"/>
    <dgm:cxn modelId="{D7D4B622-5F29-4AAF-982E-01B0797D89C2}" type="presParOf" srcId="{54FE9D24-F9FD-4EE4-B500-C4AEBD8C0AB4}" destId="{0612C3D4-7D58-4E1A-84FB-A7000E5AB320}" srcOrd="0" destOrd="0" presId="urn:microsoft.com/office/officeart/2008/layout/HorizontalMultiLevelHierarchy"/>
    <dgm:cxn modelId="{08F66F13-6159-4F4A-9571-8033378F1F36}" type="presParOf" srcId="{54FE9D24-F9FD-4EE4-B500-C4AEBD8C0AB4}" destId="{4759E9BA-2D8B-45DB-84BB-5591E7D8C2FB}" srcOrd="1" destOrd="0" presId="urn:microsoft.com/office/officeart/2008/layout/HorizontalMultiLevelHierarchy"/>
    <dgm:cxn modelId="{2215DC3D-6476-4008-B2E5-3FEC0394ED77}" type="presParOf" srcId="{4759E9BA-2D8B-45DB-84BB-5591E7D8C2FB}" destId="{E5A62271-9472-47CB-BB47-2670627E42B9}" srcOrd="0" destOrd="0" presId="urn:microsoft.com/office/officeart/2008/layout/HorizontalMultiLevelHierarchy"/>
    <dgm:cxn modelId="{70C9F42E-ED40-4F16-94FE-56B62971DFD6}" type="presParOf" srcId="{E5A62271-9472-47CB-BB47-2670627E42B9}" destId="{37F829EF-F3A4-439C-BC1D-1AB23F5D1DB4}" srcOrd="0" destOrd="0" presId="urn:microsoft.com/office/officeart/2008/layout/HorizontalMultiLevelHierarchy"/>
    <dgm:cxn modelId="{016B700F-8B91-4317-95BF-81F8397323D6}" type="presParOf" srcId="{4759E9BA-2D8B-45DB-84BB-5591E7D8C2FB}" destId="{E9F2DD69-1158-4D4B-A610-BE5272E615D6}" srcOrd="1" destOrd="0" presId="urn:microsoft.com/office/officeart/2008/layout/HorizontalMultiLevelHierarchy"/>
    <dgm:cxn modelId="{0B72E745-D57E-44FB-B861-B2343133241F}" type="presParOf" srcId="{E9F2DD69-1158-4D4B-A610-BE5272E615D6}" destId="{11B75FA2-EB9E-47C3-95EE-58393512A1BB}" srcOrd="0" destOrd="0" presId="urn:microsoft.com/office/officeart/2008/layout/HorizontalMultiLevelHierarchy"/>
    <dgm:cxn modelId="{A928CCF6-8714-4B82-B63F-F837070D17D2}" type="presParOf" srcId="{E9F2DD69-1158-4D4B-A610-BE5272E615D6}" destId="{FBC50DBD-E85A-4AAD-ADA8-8D175E8D12B8}" srcOrd="1" destOrd="0" presId="urn:microsoft.com/office/officeart/2008/layout/HorizontalMultiLevelHierarchy"/>
    <dgm:cxn modelId="{D811E11A-5D42-4EEA-899D-395842A5D08A}" type="presParOf" srcId="{4759E9BA-2D8B-45DB-84BB-5591E7D8C2FB}" destId="{227E3A44-F269-481E-86AF-FBF0CF41457F}" srcOrd="2" destOrd="0" presId="urn:microsoft.com/office/officeart/2008/layout/HorizontalMultiLevelHierarchy"/>
    <dgm:cxn modelId="{D457F9BB-282B-4709-B32C-37257051A764}" type="presParOf" srcId="{227E3A44-F269-481E-86AF-FBF0CF41457F}" destId="{C178D0C0-B070-440C-B39D-6DCC2938D602}" srcOrd="0" destOrd="0" presId="urn:microsoft.com/office/officeart/2008/layout/HorizontalMultiLevelHierarchy"/>
    <dgm:cxn modelId="{CED672FB-2C36-4932-A645-90EB66F7E0DA}" type="presParOf" srcId="{4759E9BA-2D8B-45DB-84BB-5591E7D8C2FB}" destId="{1AA87514-3C9E-4778-9D81-7E53082BCDF9}" srcOrd="3" destOrd="0" presId="urn:microsoft.com/office/officeart/2008/layout/HorizontalMultiLevelHierarchy"/>
    <dgm:cxn modelId="{1385354A-6776-4952-BB01-92C84E679B80}" type="presParOf" srcId="{1AA87514-3C9E-4778-9D81-7E53082BCDF9}" destId="{D4220887-BC67-4842-BA8D-2424BD722352}" srcOrd="0" destOrd="0" presId="urn:microsoft.com/office/officeart/2008/layout/HorizontalMultiLevelHierarchy"/>
    <dgm:cxn modelId="{17B36BA1-9A7D-4E3F-8716-4DB34D350668}" type="presParOf" srcId="{1AA87514-3C9E-4778-9D81-7E53082BCDF9}" destId="{01AFDD1C-57DD-4B6D-BCC7-90D7530EB2BF}" srcOrd="1" destOrd="0" presId="urn:microsoft.com/office/officeart/2008/layout/HorizontalMultiLevelHierarchy"/>
    <dgm:cxn modelId="{7C7F4575-B142-456A-ABB8-7AC71899607F}" type="presParOf" srcId="{4759E9BA-2D8B-45DB-84BB-5591E7D8C2FB}" destId="{EA676464-8E46-4050-95FF-ABF1DE974CF2}" srcOrd="4" destOrd="0" presId="urn:microsoft.com/office/officeart/2008/layout/HorizontalMultiLevelHierarchy"/>
    <dgm:cxn modelId="{B714EFBF-373B-4912-B81E-5F5F2E378451}" type="presParOf" srcId="{EA676464-8E46-4050-95FF-ABF1DE974CF2}" destId="{B80DA913-5C8E-4A1D-9239-32B5490E9BB7}" srcOrd="0" destOrd="0" presId="urn:microsoft.com/office/officeart/2008/layout/HorizontalMultiLevelHierarchy"/>
    <dgm:cxn modelId="{17980138-DE8F-4624-AD85-89D2969170F5}" type="presParOf" srcId="{4759E9BA-2D8B-45DB-84BB-5591E7D8C2FB}" destId="{0920CEF0-BC76-481A-A469-DA00B521B0FB}" srcOrd="5" destOrd="0" presId="urn:microsoft.com/office/officeart/2008/layout/HorizontalMultiLevelHierarchy"/>
    <dgm:cxn modelId="{4A67FC89-363C-4ED3-94CA-50A5C16131A0}" type="presParOf" srcId="{0920CEF0-BC76-481A-A469-DA00B521B0FB}" destId="{76C88359-6490-4760-9700-6D3FC6E10DBC}" srcOrd="0" destOrd="0" presId="urn:microsoft.com/office/officeart/2008/layout/HorizontalMultiLevelHierarchy"/>
    <dgm:cxn modelId="{BBA31F65-D1C2-4602-B263-A2F3E690959F}" type="presParOf" srcId="{0920CEF0-BC76-481A-A469-DA00B521B0FB}" destId="{AE36B9F7-75F6-4BFF-B607-24A9B1647460}" srcOrd="1" destOrd="0" presId="urn:microsoft.com/office/officeart/2008/layout/HorizontalMultiLevelHierarchy"/>
    <dgm:cxn modelId="{F06AEF04-AFEC-4259-8510-3DB566B9715B}" type="presParOf" srcId="{4759E9BA-2D8B-45DB-84BB-5591E7D8C2FB}" destId="{877BD44E-EA20-48C1-8CEB-200C071D9B91}" srcOrd="6" destOrd="0" presId="urn:microsoft.com/office/officeart/2008/layout/HorizontalMultiLevelHierarchy"/>
    <dgm:cxn modelId="{DC99459E-A222-4DC1-9D7A-5DDBC00BA3D5}" type="presParOf" srcId="{877BD44E-EA20-48C1-8CEB-200C071D9B91}" destId="{989E3260-C08B-4F81-BCCD-C528445BD85B}" srcOrd="0" destOrd="0" presId="urn:microsoft.com/office/officeart/2008/layout/HorizontalMultiLevelHierarchy"/>
    <dgm:cxn modelId="{A040DB07-BB46-49B6-BC84-BE220F4FB762}" type="presParOf" srcId="{4759E9BA-2D8B-45DB-84BB-5591E7D8C2FB}" destId="{6375D7B3-A823-4F30-BD2C-7C43C73B4FC8}" srcOrd="7" destOrd="0" presId="urn:microsoft.com/office/officeart/2008/layout/HorizontalMultiLevelHierarchy"/>
    <dgm:cxn modelId="{C3BF725E-6B28-4260-920C-B8DA033E9A63}" type="presParOf" srcId="{6375D7B3-A823-4F30-BD2C-7C43C73B4FC8}" destId="{713CFBA3-290E-4072-A6E0-1E3A12468129}" srcOrd="0" destOrd="0" presId="urn:microsoft.com/office/officeart/2008/layout/HorizontalMultiLevelHierarchy"/>
    <dgm:cxn modelId="{3FCA4107-02D2-4B0B-BB34-DEB962F14911}" type="presParOf" srcId="{6375D7B3-A823-4F30-BD2C-7C43C73B4FC8}" destId="{628221B7-860E-4E4C-BDD2-836E2F9196A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931C35-7866-4D82-B352-6C8A4FBD891B}" type="doc">
      <dgm:prSet loTypeId="urn:microsoft.com/office/officeart/2005/8/layout/hList3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kumimoji="1" lang="ja-JP" altLang="en-US"/>
        </a:p>
      </dgm:t>
    </dgm:pt>
    <dgm:pt modelId="{F6FF81EB-F148-4881-B4ED-8E2E9EBA8ED1}">
      <dgm:prSet phldrT="[テキスト]" custT="1"/>
      <dgm:spPr>
        <a:ln w="19050">
          <a:solidFill>
            <a:schemeClr val="bg1"/>
          </a:solidFill>
        </a:ln>
      </dgm:spPr>
      <dgm:t>
        <a:bodyPr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r>
            <a:rPr kumimoji="1" lang="ja-JP" altLang="en-US" sz="2800" b="1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○○ファシリティーズ</a:t>
          </a:r>
          <a:endParaRPr kumimoji="1" lang="ja-JP" altLang="en-US" sz="2800" b="1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1D5ED84C-EDE1-4B48-92E5-6A9C9A844512}" type="parTrans" cxnId="{95CCF259-96BF-43AC-AB37-49C91666A3B3}">
      <dgm:prSet/>
      <dgm:spPr/>
      <dgm:t>
        <a:bodyPr/>
        <a:lstStyle/>
        <a:p>
          <a:endParaRPr kumimoji="1" lang="ja-JP" altLang="en-US" sz="160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B35D613F-1B6A-4254-AE32-CDE2222DD3EF}" type="sibTrans" cxnId="{95CCF259-96BF-43AC-AB37-49C91666A3B3}">
      <dgm:prSet/>
      <dgm:spPr/>
      <dgm:t>
        <a:bodyPr/>
        <a:lstStyle/>
        <a:p>
          <a:endParaRPr kumimoji="1" lang="ja-JP" altLang="en-US" sz="160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61066ABC-AD95-482B-A246-76E6627066AA}">
      <dgm:prSet phldrT="[テキスト]" custT="1"/>
      <dgm:spPr/>
      <dgm:t>
        <a:bodyPr vert="eaVert"/>
        <a:lstStyle/>
        <a:p>
          <a:pPr algn="l"/>
          <a:r>
            <a:rPr kumimoji="1" lang="ja-JP" altLang="en-US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①　</a:t>
          </a:r>
          <a:r>
            <a:rPr kumimoji="1" lang="en-US" altLang="ja-JP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NTT</a:t>
          </a:r>
          <a:endParaRPr kumimoji="1" lang="ja-JP" altLang="en-US" sz="1600" b="1" dirty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E476D128-350D-445D-A003-9EBABFF79A1F}" type="parTrans" cxnId="{BC6D6F5B-5917-46A5-9D13-1C1B01465C73}">
      <dgm:prSet/>
      <dgm:spPr/>
      <dgm:t>
        <a:bodyPr/>
        <a:lstStyle/>
        <a:p>
          <a:endParaRPr kumimoji="1" lang="ja-JP" altLang="en-US" sz="160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EB1E6035-66DB-4FFC-9630-7A7BB08A7E94}" type="sibTrans" cxnId="{BC6D6F5B-5917-46A5-9D13-1C1B01465C73}">
      <dgm:prSet/>
      <dgm:spPr/>
      <dgm:t>
        <a:bodyPr/>
        <a:lstStyle/>
        <a:p>
          <a:endParaRPr kumimoji="1" lang="ja-JP" altLang="en-US" sz="160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5A35615A-B409-4ECF-A260-DDAE74B91639}">
      <dgm:prSet phldrT="[テキスト]" custT="1"/>
      <dgm:spPr/>
      <dgm:t>
        <a:bodyPr vert="eaVert"/>
        <a:lstStyle/>
        <a:p>
          <a:pPr algn="l"/>
          <a:r>
            <a:rPr kumimoji="1" lang="ja-JP" altLang="en-US" sz="1600" b="1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②　</a:t>
          </a:r>
          <a:r>
            <a:rPr kumimoji="1" lang="en-US" altLang="ja-JP" sz="1600" b="1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NEC</a:t>
          </a:r>
          <a:endParaRPr kumimoji="1" lang="ja-JP" altLang="en-US" sz="2000" b="1" cap="none" spc="0" dirty="0">
            <a:ln w="11430"/>
            <a:solidFill>
              <a:schemeClr val="bg1"/>
            </a:solidFill>
            <a:effectLst/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EAB813A3-89C5-4E25-B196-F56798346BF4}" type="parTrans" cxnId="{80590C04-85EE-4746-A6B9-EC07A168859A}">
      <dgm:prSet/>
      <dgm:spPr/>
      <dgm:t>
        <a:bodyPr/>
        <a:lstStyle/>
        <a:p>
          <a:endParaRPr kumimoji="1" lang="ja-JP" altLang="en-US" sz="160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2C4B90F8-1AEA-46A8-BEC6-C78E9B3D7EE2}" type="sibTrans" cxnId="{80590C04-85EE-4746-A6B9-EC07A168859A}">
      <dgm:prSet/>
      <dgm:spPr/>
      <dgm:t>
        <a:bodyPr/>
        <a:lstStyle/>
        <a:p>
          <a:endParaRPr kumimoji="1" lang="ja-JP" altLang="en-US" sz="160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5CB5E173-7C0B-4C5B-9D41-5C89F9689F8D}">
      <dgm:prSet phldrT="[テキスト]" custT="1"/>
      <dgm:spPr/>
      <dgm:t>
        <a:bodyPr vert="eaVert"/>
        <a:lstStyle/>
        <a:p>
          <a:pPr algn="l"/>
          <a:r>
            <a:rPr kumimoji="1" lang="ja-JP" altLang="en-US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⑦　オリックス</a:t>
          </a:r>
          <a:endParaRPr kumimoji="1" lang="ja-JP" altLang="en-US" sz="1600" b="1" cap="none" spc="50" dirty="0">
            <a:ln w="12700" cmpd="sng">
              <a:solidFill>
                <a:schemeClr val="accent6">
                  <a:satMod val="120000"/>
                  <a:shade val="80000"/>
                </a:schemeClr>
              </a:solidFill>
              <a:prstDash val="solid"/>
            </a:ln>
            <a:solidFill>
              <a:schemeClr val="accent6">
                <a:tint val="1000"/>
              </a:schemeClr>
            </a:solidFill>
            <a:effectLst>
              <a:glow rad="53100">
                <a:schemeClr val="accent6">
                  <a:satMod val="180000"/>
                  <a:alpha val="30000"/>
                </a:schemeClr>
              </a:glo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4EE58010-AC6A-4450-8BFA-5A11B04F72EE}" type="parTrans" cxnId="{7391776A-E228-462D-BF53-9E28EAF4BDC6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9B23C3F7-94B3-4BED-85AE-9195EC8B19E3}" type="sibTrans" cxnId="{7391776A-E228-462D-BF53-9E28EAF4BDC6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A3C25107-BD6E-4836-ADC8-FF77CD6FC361}">
      <dgm:prSet phldrT="[テキスト]" custT="1"/>
      <dgm:spPr/>
      <dgm:t>
        <a:bodyPr vert="eaVert"/>
        <a:lstStyle/>
        <a:p>
          <a:pPr algn="l"/>
          <a:r>
            <a:rPr kumimoji="1" lang="ja-JP" altLang="en-US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⑧　東京ドーム</a:t>
          </a:r>
          <a:endParaRPr kumimoji="1" lang="ja-JP" altLang="en-US" sz="1600" b="1" cap="none" spc="50" dirty="0">
            <a:ln w="12700" cmpd="sng">
              <a:solidFill>
                <a:schemeClr val="accent6">
                  <a:satMod val="120000"/>
                  <a:shade val="80000"/>
                </a:schemeClr>
              </a:solidFill>
              <a:prstDash val="solid"/>
            </a:ln>
            <a:solidFill>
              <a:schemeClr val="accent6">
                <a:tint val="1000"/>
              </a:schemeClr>
            </a:solidFill>
            <a:effectLst>
              <a:glow rad="53100">
                <a:schemeClr val="accent6">
                  <a:satMod val="180000"/>
                  <a:alpha val="30000"/>
                </a:schemeClr>
              </a:glo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A982D3E9-B3F9-4C13-9EBD-59D46D744230}" type="parTrans" cxnId="{B598CFA5-6124-4A9C-98F5-F1963E9D72E0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156FA2C8-23EE-403B-A688-73F147A7FE16}" type="sibTrans" cxnId="{B598CFA5-6124-4A9C-98F5-F1963E9D72E0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463B69E3-7D4D-4E3D-B87F-DAEDD6F9C1B2}">
      <dgm:prSet phldrT="[テキスト]" custT="1"/>
      <dgm:spPr/>
      <dgm:t>
        <a:bodyPr vert="eaVert"/>
        <a:lstStyle/>
        <a:p>
          <a:pPr algn="l"/>
          <a:r>
            <a:rPr kumimoji="1" lang="ja-JP" altLang="en-US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⑨　三菱電機</a:t>
          </a:r>
          <a:endParaRPr kumimoji="1" lang="ja-JP" altLang="en-US" sz="1600" b="1" dirty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EAB5E41F-EE7D-4A95-8B60-D35B832E1D65}" type="parTrans" cxnId="{048BA60A-51D8-4EC4-A9DD-585728B2A255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7B81D70F-D48E-404E-A888-F1B64F7DDE9A}" type="sibTrans" cxnId="{048BA60A-51D8-4EC4-A9DD-585728B2A255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0547B945-F407-4014-8B88-05C6A1F0C5B0}">
      <dgm:prSet phldrT="[テキスト]" custT="1"/>
      <dgm:spPr/>
      <dgm:t>
        <a:bodyPr vert="eaVert"/>
        <a:lstStyle/>
        <a:p>
          <a:pPr algn="l"/>
          <a:r>
            <a:rPr kumimoji="1" lang="ja-JP" altLang="en-US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⑩　東芝</a:t>
          </a:r>
          <a:endParaRPr kumimoji="1" lang="ja-JP" altLang="en-US" sz="2000" b="1" cap="none" spc="50" dirty="0">
            <a:ln w="12700" cmpd="sng">
              <a:solidFill>
                <a:schemeClr val="accent6">
                  <a:satMod val="120000"/>
                  <a:shade val="80000"/>
                </a:schemeClr>
              </a:solidFill>
              <a:prstDash val="solid"/>
            </a:ln>
            <a:solidFill>
              <a:schemeClr val="accent6">
                <a:tint val="1000"/>
              </a:schemeClr>
            </a:solidFill>
            <a:effectLst>
              <a:glow rad="53100">
                <a:schemeClr val="accent6">
                  <a:satMod val="180000"/>
                  <a:alpha val="30000"/>
                </a:schemeClr>
              </a:glo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202036D2-EA58-4940-9F4E-ECA485FC6CAF}" type="parTrans" cxnId="{167D1696-E15F-4F10-B691-96D196A0F0D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E9F0A318-BD1E-4D87-AAD2-A9F757CDD45F}" type="sibTrans" cxnId="{167D1696-E15F-4F10-B691-96D196A0F0D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6FC6A702-623C-4D3A-9538-5B2542462C82}">
      <dgm:prSet custT="1"/>
      <dgm:spPr/>
      <dgm:t>
        <a:bodyPr vert="eaVert"/>
        <a:lstStyle/>
        <a:p>
          <a:pPr algn="l"/>
          <a:r>
            <a:rPr kumimoji="1" lang="ja-JP" altLang="en-US" sz="1600" b="1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③　西日本高速道路</a:t>
          </a:r>
        </a:p>
      </dgm:t>
    </dgm:pt>
    <dgm:pt modelId="{2A49AE37-8836-4066-B110-8079D272DB72}" type="parTrans" cxnId="{68C557CF-C9EE-47F7-9BF6-8021C4BF9AF4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D3E4C506-206E-4E16-847C-BCBC65EF2C72}" type="sibTrans" cxnId="{68C557CF-C9EE-47F7-9BF6-8021C4BF9AF4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BD91F36E-FFB3-4F66-AFC2-86B3DF271DCB}">
      <dgm:prSet custT="1"/>
      <dgm:spPr/>
      <dgm:t>
        <a:bodyPr vert="eaVert"/>
        <a:lstStyle/>
        <a:p>
          <a:pPr algn="l"/>
          <a:r>
            <a:rPr kumimoji="1" lang="ja-JP" altLang="en-US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⑤　富士通</a:t>
          </a:r>
          <a:endParaRPr kumimoji="1" lang="ja-JP" altLang="en-US" sz="1600" b="1" cap="none" spc="50" dirty="0" smtClean="0">
            <a:ln w="12700" cmpd="sng">
              <a:solidFill>
                <a:schemeClr val="accent6">
                  <a:satMod val="120000"/>
                  <a:shade val="80000"/>
                </a:schemeClr>
              </a:solidFill>
              <a:prstDash val="solid"/>
            </a:ln>
            <a:solidFill>
              <a:schemeClr val="accent6">
                <a:tint val="1000"/>
              </a:schemeClr>
            </a:solidFill>
            <a:effectLst>
              <a:glow rad="53100">
                <a:schemeClr val="accent6">
                  <a:satMod val="180000"/>
                  <a:alpha val="30000"/>
                </a:schemeClr>
              </a:glo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860C54C0-5B65-4AD6-B8E3-77F0534100D3}" type="parTrans" cxnId="{26A2B7BC-4C9B-4E29-9ABD-5551261A1386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A8E9B3DE-681A-416F-BF66-78C12E897E27}" type="sibTrans" cxnId="{26A2B7BC-4C9B-4E29-9ABD-5551261A1386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03095220-C9D0-4C13-B474-C9FF854AC4E8}">
      <dgm:prSet custT="1"/>
      <dgm:spPr/>
      <dgm:t>
        <a:bodyPr vert="eaVert"/>
        <a:lstStyle/>
        <a:p>
          <a:pPr algn="l"/>
          <a:r>
            <a:rPr kumimoji="1" lang="ja-JP" altLang="en-US" sz="1600" b="1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④　豊田通商</a:t>
          </a:r>
        </a:p>
      </dgm:t>
    </dgm:pt>
    <dgm:pt modelId="{34592471-509D-4B77-8FE4-13A60980E507}" type="parTrans" cxnId="{C517E92E-B545-4C36-9744-E95143685750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B74DC93D-6DB8-4EE8-A77F-2774255F97B9}" type="sibTrans" cxnId="{C517E92E-B545-4C36-9744-E95143685750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60E5ED59-03D8-459C-80C1-4A219763C6F9}">
      <dgm:prSet custT="1"/>
      <dgm:spPr/>
      <dgm:t>
        <a:bodyPr vert="eaVert"/>
        <a:lstStyle/>
        <a:p>
          <a:pPr algn="l"/>
          <a:r>
            <a:rPr kumimoji="1" lang="ja-JP" altLang="en-US" sz="1600" b="1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⑥　</a:t>
          </a:r>
          <a:r>
            <a:rPr kumimoji="1" lang="ja-JP" altLang="en-US" sz="1600" b="1" cap="none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デンソー</a:t>
          </a:r>
        </a:p>
      </dgm:t>
    </dgm:pt>
    <dgm:pt modelId="{6763D5B9-5B48-4AAF-AAF0-B077C48817CB}" type="parTrans" cxnId="{0F5C435A-4515-4334-9FE6-D184BF98646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494A84A8-46AC-4338-939B-C2EEA09C6566}" type="sibTrans" cxnId="{0F5C435A-4515-4334-9FE6-D184BF98646B}">
      <dgm:prSet/>
      <dgm:spPr/>
      <dgm:t>
        <a:bodyPr/>
        <a:lstStyle/>
        <a:p>
          <a:endParaRPr kumimoji="1" lang="ja-JP" altLang="en-US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gm:t>
    </dgm:pt>
    <dgm:pt modelId="{A125755F-3F1E-4657-8BE6-E35AD2117573}" type="pres">
      <dgm:prSet presAssocID="{EA931C35-7866-4D82-B352-6C8A4FBD891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kumimoji="1" lang="ja-JP" altLang="en-US"/>
        </a:p>
      </dgm:t>
    </dgm:pt>
    <dgm:pt modelId="{A9201DEE-22E4-442C-AFFC-AEE9595BAA19}" type="pres">
      <dgm:prSet presAssocID="{F6FF81EB-F148-4881-B4ED-8E2E9EBA8ED1}" presName="roof" presStyleLbl="dkBgShp" presStyleIdx="0" presStyleCnt="2" custLinFactNeighborX="30297"/>
      <dgm:spPr/>
      <dgm:t>
        <a:bodyPr/>
        <a:lstStyle/>
        <a:p>
          <a:endParaRPr kumimoji="1" lang="ja-JP" altLang="en-US"/>
        </a:p>
      </dgm:t>
    </dgm:pt>
    <dgm:pt modelId="{482C5355-FB44-4E75-9D6A-B4F6EB54961A}" type="pres">
      <dgm:prSet presAssocID="{F6FF81EB-F148-4881-B4ED-8E2E9EBA8ED1}" presName="pillars" presStyleCnt="0"/>
      <dgm:spPr/>
    </dgm:pt>
    <dgm:pt modelId="{2D837D53-CC5F-4EAD-AA47-275D907248E9}" type="pres">
      <dgm:prSet presAssocID="{F6FF81EB-F148-4881-B4ED-8E2E9EBA8ED1}" presName="pillar1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E1FFD9D6-DF8E-44B6-A79E-8DCDFA5063FD}" type="pres">
      <dgm:prSet presAssocID="{5A35615A-B409-4ECF-A260-DDAE74B91639}" presName="pillarX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B367055-0C33-408E-9DC7-EAAED7108E29}" type="pres">
      <dgm:prSet presAssocID="{6FC6A702-623C-4D3A-9538-5B2542462C82}" presName="pillarX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8B617A1E-DB6C-484C-A3F7-1BCC4F4E37BA}" type="pres">
      <dgm:prSet presAssocID="{03095220-C9D0-4C13-B474-C9FF854AC4E8}" presName="pillarX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AFED4FB-2AA9-4E91-B64E-50ED6E1C54B3}" type="pres">
      <dgm:prSet presAssocID="{BD91F36E-FFB3-4F66-AFC2-86B3DF271DCB}" presName="pillarX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33B05BD9-4283-4BD4-AB6A-2E610D38ABC3}" type="pres">
      <dgm:prSet presAssocID="{60E5ED59-03D8-459C-80C1-4A219763C6F9}" presName="pillarX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C969A7CC-42F5-4AF3-828A-E747A27364D5}" type="pres">
      <dgm:prSet presAssocID="{5CB5E173-7C0B-4C5B-9D41-5C89F9689F8D}" presName="pillarX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90993149-972B-42D0-8996-7C119E866643}" type="pres">
      <dgm:prSet presAssocID="{A3C25107-BD6E-4836-ADC8-FF77CD6FC361}" presName="pillarX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45B26154-6479-42E1-A510-7C52BDD74878}" type="pres">
      <dgm:prSet presAssocID="{463B69E3-7D4D-4E3D-B87F-DAEDD6F9C1B2}" presName="pillarX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EBEAAA69-3D9A-4391-8A66-4D1EA8C418C7}" type="pres">
      <dgm:prSet presAssocID="{0547B945-F407-4014-8B88-05C6A1F0C5B0}" presName="pillarX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kumimoji="1" lang="ja-JP" altLang="en-US"/>
        </a:p>
      </dgm:t>
    </dgm:pt>
    <dgm:pt modelId="{2106D421-E8D7-4813-B21D-3089C01CB9A4}" type="pres">
      <dgm:prSet presAssocID="{F6FF81EB-F148-4881-B4ED-8E2E9EBA8ED1}" presName="base" presStyleLbl="dkBgShp" presStyleIdx="1" presStyleCnt="2" custLinFactNeighborX="-10477" custLinFactNeighborY="0"/>
      <dgm:spPr>
        <a:ln w="19050">
          <a:solidFill>
            <a:schemeClr val="bg1"/>
          </a:solidFill>
        </a:ln>
      </dgm:spPr>
    </dgm:pt>
  </dgm:ptLst>
  <dgm:cxnLst>
    <dgm:cxn modelId="{80590C04-85EE-4746-A6B9-EC07A168859A}" srcId="{F6FF81EB-F148-4881-B4ED-8E2E9EBA8ED1}" destId="{5A35615A-B409-4ECF-A260-DDAE74B91639}" srcOrd="1" destOrd="0" parTransId="{EAB813A3-89C5-4E25-B196-F56798346BF4}" sibTransId="{2C4B90F8-1AEA-46A8-BEC6-C78E9B3D7EE2}"/>
    <dgm:cxn modelId="{167D1696-E15F-4F10-B691-96D196A0F0DB}" srcId="{F6FF81EB-F148-4881-B4ED-8E2E9EBA8ED1}" destId="{0547B945-F407-4014-8B88-05C6A1F0C5B0}" srcOrd="9" destOrd="0" parTransId="{202036D2-EA58-4940-9F4E-ECA485FC6CAF}" sibTransId="{E9F0A318-BD1E-4D87-AAD2-A9F757CDD45F}"/>
    <dgm:cxn modelId="{7391776A-E228-462D-BF53-9E28EAF4BDC6}" srcId="{F6FF81EB-F148-4881-B4ED-8E2E9EBA8ED1}" destId="{5CB5E173-7C0B-4C5B-9D41-5C89F9689F8D}" srcOrd="6" destOrd="0" parTransId="{4EE58010-AC6A-4450-8BFA-5A11B04F72EE}" sibTransId="{9B23C3F7-94B3-4BED-85AE-9195EC8B19E3}"/>
    <dgm:cxn modelId="{704FFB5F-DDA5-4BB5-BAB1-9AF11778DCF4}" type="presOf" srcId="{61066ABC-AD95-482B-A246-76E6627066AA}" destId="{2D837D53-CC5F-4EAD-AA47-275D907248E9}" srcOrd="0" destOrd="0" presId="urn:microsoft.com/office/officeart/2005/8/layout/hList3"/>
    <dgm:cxn modelId="{64BAFDDD-0ADD-449E-8C80-6617BA4B6B11}" type="presOf" srcId="{0547B945-F407-4014-8B88-05C6A1F0C5B0}" destId="{EBEAAA69-3D9A-4391-8A66-4D1EA8C418C7}" srcOrd="0" destOrd="0" presId="urn:microsoft.com/office/officeart/2005/8/layout/hList3"/>
    <dgm:cxn modelId="{95CCF259-96BF-43AC-AB37-49C91666A3B3}" srcId="{EA931C35-7866-4D82-B352-6C8A4FBD891B}" destId="{F6FF81EB-F148-4881-B4ED-8E2E9EBA8ED1}" srcOrd="0" destOrd="0" parTransId="{1D5ED84C-EDE1-4B48-92E5-6A9C9A844512}" sibTransId="{B35D613F-1B6A-4254-AE32-CDE2222DD3EF}"/>
    <dgm:cxn modelId="{BC6D6F5B-5917-46A5-9D13-1C1B01465C73}" srcId="{F6FF81EB-F148-4881-B4ED-8E2E9EBA8ED1}" destId="{61066ABC-AD95-482B-A246-76E6627066AA}" srcOrd="0" destOrd="0" parTransId="{E476D128-350D-445D-A003-9EBABFF79A1F}" sibTransId="{EB1E6035-66DB-4FFC-9630-7A7BB08A7E94}"/>
    <dgm:cxn modelId="{3C5B195B-4606-41AA-AAD9-C130DEFB0BA6}" type="presOf" srcId="{A3C25107-BD6E-4836-ADC8-FF77CD6FC361}" destId="{90993149-972B-42D0-8996-7C119E866643}" srcOrd="0" destOrd="0" presId="urn:microsoft.com/office/officeart/2005/8/layout/hList3"/>
    <dgm:cxn modelId="{BD64B4EE-C90C-4B30-BF51-C3D1EFE2547B}" type="presOf" srcId="{F6FF81EB-F148-4881-B4ED-8E2E9EBA8ED1}" destId="{A9201DEE-22E4-442C-AFFC-AEE9595BAA19}" srcOrd="0" destOrd="0" presId="urn:microsoft.com/office/officeart/2005/8/layout/hList3"/>
    <dgm:cxn modelId="{F52D541C-F592-4B2F-A8EA-7200B389C1AE}" type="presOf" srcId="{5A35615A-B409-4ECF-A260-DDAE74B91639}" destId="{E1FFD9D6-DF8E-44B6-A79E-8DCDFA5063FD}" srcOrd="0" destOrd="0" presId="urn:microsoft.com/office/officeart/2005/8/layout/hList3"/>
    <dgm:cxn modelId="{98ECE2BB-609B-461E-961E-CFE1DF2F1257}" type="presOf" srcId="{BD91F36E-FFB3-4F66-AFC2-86B3DF271DCB}" destId="{2AFED4FB-2AA9-4E91-B64E-50ED6E1C54B3}" srcOrd="0" destOrd="0" presId="urn:microsoft.com/office/officeart/2005/8/layout/hList3"/>
    <dgm:cxn modelId="{6C409821-F654-47C4-B06C-361806A6980B}" type="presOf" srcId="{60E5ED59-03D8-459C-80C1-4A219763C6F9}" destId="{33B05BD9-4283-4BD4-AB6A-2E610D38ABC3}" srcOrd="0" destOrd="0" presId="urn:microsoft.com/office/officeart/2005/8/layout/hList3"/>
    <dgm:cxn modelId="{B598CFA5-6124-4A9C-98F5-F1963E9D72E0}" srcId="{F6FF81EB-F148-4881-B4ED-8E2E9EBA8ED1}" destId="{A3C25107-BD6E-4836-ADC8-FF77CD6FC361}" srcOrd="7" destOrd="0" parTransId="{A982D3E9-B3F9-4C13-9EBD-59D46D744230}" sibTransId="{156FA2C8-23EE-403B-A688-73F147A7FE16}"/>
    <dgm:cxn modelId="{048BA60A-51D8-4EC4-A9DD-585728B2A255}" srcId="{F6FF81EB-F148-4881-B4ED-8E2E9EBA8ED1}" destId="{463B69E3-7D4D-4E3D-B87F-DAEDD6F9C1B2}" srcOrd="8" destOrd="0" parTransId="{EAB5E41F-EE7D-4A95-8B60-D35B832E1D65}" sibTransId="{7B81D70F-D48E-404E-A888-F1B64F7DDE9A}"/>
    <dgm:cxn modelId="{A4BC8BB4-DF4E-4E0A-80EA-8E58F39DBC0B}" type="presOf" srcId="{463B69E3-7D4D-4E3D-B87F-DAEDD6F9C1B2}" destId="{45B26154-6479-42E1-A510-7C52BDD74878}" srcOrd="0" destOrd="0" presId="urn:microsoft.com/office/officeart/2005/8/layout/hList3"/>
    <dgm:cxn modelId="{C517E92E-B545-4C36-9744-E95143685750}" srcId="{F6FF81EB-F148-4881-B4ED-8E2E9EBA8ED1}" destId="{03095220-C9D0-4C13-B474-C9FF854AC4E8}" srcOrd="3" destOrd="0" parTransId="{34592471-509D-4B77-8FE4-13A60980E507}" sibTransId="{B74DC93D-6DB8-4EE8-A77F-2774255F97B9}"/>
    <dgm:cxn modelId="{0F5C435A-4515-4334-9FE6-D184BF98646B}" srcId="{F6FF81EB-F148-4881-B4ED-8E2E9EBA8ED1}" destId="{60E5ED59-03D8-459C-80C1-4A219763C6F9}" srcOrd="5" destOrd="0" parTransId="{6763D5B9-5B48-4AAF-AAF0-B077C48817CB}" sibTransId="{494A84A8-46AC-4338-939B-C2EEA09C6566}"/>
    <dgm:cxn modelId="{68C557CF-C9EE-47F7-9BF6-8021C4BF9AF4}" srcId="{F6FF81EB-F148-4881-B4ED-8E2E9EBA8ED1}" destId="{6FC6A702-623C-4D3A-9538-5B2542462C82}" srcOrd="2" destOrd="0" parTransId="{2A49AE37-8836-4066-B110-8079D272DB72}" sibTransId="{D3E4C506-206E-4E16-847C-BCBC65EF2C72}"/>
    <dgm:cxn modelId="{03695DAB-B0E1-4055-9BB1-FD2101524D6E}" type="presOf" srcId="{5CB5E173-7C0B-4C5B-9D41-5C89F9689F8D}" destId="{C969A7CC-42F5-4AF3-828A-E747A27364D5}" srcOrd="0" destOrd="0" presId="urn:microsoft.com/office/officeart/2005/8/layout/hList3"/>
    <dgm:cxn modelId="{26A2B7BC-4C9B-4E29-9ABD-5551261A1386}" srcId="{F6FF81EB-F148-4881-B4ED-8E2E9EBA8ED1}" destId="{BD91F36E-FFB3-4F66-AFC2-86B3DF271DCB}" srcOrd="4" destOrd="0" parTransId="{860C54C0-5B65-4AD6-B8E3-77F0534100D3}" sibTransId="{A8E9B3DE-681A-416F-BF66-78C12E897E27}"/>
    <dgm:cxn modelId="{236A33A7-80EC-4077-B3E7-F4D5198B5ADB}" type="presOf" srcId="{6FC6A702-623C-4D3A-9538-5B2542462C82}" destId="{3B367055-0C33-408E-9DC7-EAAED7108E29}" srcOrd="0" destOrd="0" presId="urn:microsoft.com/office/officeart/2005/8/layout/hList3"/>
    <dgm:cxn modelId="{57D4B929-764E-49D0-9366-0A31F789D02A}" type="presOf" srcId="{EA931C35-7866-4D82-B352-6C8A4FBD891B}" destId="{A125755F-3F1E-4657-8BE6-E35AD2117573}" srcOrd="0" destOrd="0" presId="urn:microsoft.com/office/officeart/2005/8/layout/hList3"/>
    <dgm:cxn modelId="{98ECA600-0AD5-484E-BF9B-15ABA560ACB6}" type="presOf" srcId="{03095220-C9D0-4C13-B474-C9FF854AC4E8}" destId="{8B617A1E-DB6C-484C-A3F7-1BCC4F4E37BA}" srcOrd="0" destOrd="0" presId="urn:microsoft.com/office/officeart/2005/8/layout/hList3"/>
    <dgm:cxn modelId="{4661138F-E6D7-43E0-8DF3-2486443455B5}" type="presParOf" srcId="{A125755F-3F1E-4657-8BE6-E35AD2117573}" destId="{A9201DEE-22E4-442C-AFFC-AEE9595BAA19}" srcOrd="0" destOrd="0" presId="urn:microsoft.com/office/officeart/2005/8/layout/hList3"/>
    <dgm:cxn modelId="{9C0B796E-1239-417F-B513-2D0527ADC9AF}" type="presParOf" srcId="{A125755F-3F1E-4657-8BE6-E35AD2117573}" destId="{482C5355-FB44-4E75-9D6A-B4F6EB54961A}" srcOrd="1" destOrd="0" presId="urn:microsoft.com/office/officeart/2005/8/layout/hList3"/>
    <dgm:cxn modelId="{8767C205-27BE-444E-A42C-733A6F72646D}" type="presParOf" srcId="{482C5355-FB44-4E75-9D6A-B4F6EB54961A}" destId="{2D837D53-CC5F-4EAD-AA47-275D907248E9}" srcOrd="0" destOrd="0" presId="urn:microsoft.com/office/officeart/2005/8/layout/hList3"/>
    <dgm:cxn modelId="{DBBE5A0C-5393-4D11-AA65-9DBAF5DFD0FF}" type="presParOf" srcId="{482C5355-FB44-4E75-9D6A-B4F6EB54961A}" destId="{E1FFD9D6-DF8E-44B6-A79E-8DCDFA5063FD}" srcOrd="1" destOrd="0" presId="urn:microsoft.com/office/officeart/2005/8/layout/hList3"/>
    <dgm:cxn modelId="{E42065DA-32AB-4331-8945-B3D8B3498E62}" type="presParOf" srcId="{482C5355-FB44-4E75-9D6A-B4F6EB54961A}" destId="{3B367055-0C33-408E-9DC7-EAAED7108E29}" srcOrd="2" destOrd="0" presId="urn:microsoft.com/office/officeart/2005/8/layout/hList3"/>
    <dgm:cxn modelId="{2A60398F-A221-4C9D-AB61-733B1EB58420}" type="presParOf" srcId="{482C5355-FB44-4E75-9D6A-B4F6EB54961A}" destId="{8B617A1E-DB6C-484C-A3F7-1BCC4F4E37BA}" srcOrd="3" destOrd="0" presId="urn:microsoft.com/office/officeart/2005/8/layout/hList3"/>
    <dgm:cxn modelId="{C32DC501-5800-4AF6-8B5F-C1D62F1D4FD5}" type="presParOf" srcId="{482C5355-FB44-4E75-9D6A-B4F6EB54961A}" destId="{2AFED4FB-2AA9-4E91-B64E-50ED6E1C54B3}" srcOrd="4" destOrd="0" presId="urn:microsoft.com/office/officeart/2005/8/layout/hList3"/>
    <dgm:cxn modelId="{765CF9DF-9DEB-4B0F-B62E-2F5023B037E0}" type="presParOf" srcId="{482C5355-FB44-4E75-9D6A-B4F6EB54961A}" destId="{33B05BD9-4283-4BD4-AB6A-2E610D38ABC3}" srcOrd="5" destOrd="0" presId="urn:microsoft.com/office/officeart/2005/8/layout/hList3"/>
    <dgm:cxn modelId="{3426636F-FAEA-45EE-99AA-00FF7DC31308}" type="presParOf" srcId="{482C5355-FB44-4E75-9D6A-B4F6EB54961A}" destId="{C969A7CC-42F5-4AF3-828A-E747A27364D5}" srcOrd="6" destOrd="0" presId="urn:microsoft.com/office/officeart/2005/8/layout/hList3"/>
    <dgm:cxn modelId="{9C7582DB-9F63-42FA-9611-4AAA541F80E0}" type="presParOf" srcId="{482C5355-FB44-4E75-9D6A-B4F6EB54961A}" destId="{90993149-972B-42D0-8996-7C119E866643}" srcOrd="7" destOrd="0" presId="urn:microsoft.com/office/officeart/2005/8/layout/hList3"/>
    <dgm:cxn modelId="{3E900B7F-462B-4FBA-87DB-67F3464689CD}" type="presParOf" srcId="{482C5355-FB44-4E75-9D6A-B4F6EB54961A}" destId="{45B26154-6479-42E1-A510-7C52BDD74878}" srcOrd="8" destOrd="0" presId="urn:microsoft.com/office/officeart/2005/8/layout/hList3"/>
    <dgm:cxn modelId="{D1902873-468C-421F-8FAF-8605AF97C73B}" type="presParOf" srcId="{482C5355-FB44-4E75-9D6A-B4F6EB54961A}" destId="{EBEAAA69-3D9A-4391-8A66-4D1EA8C418C7}" srcOrd="9" destOrd="0" presId="urn:microsoft.com/office/officeart/2005/8/layout/hList3"/>
    <dgm:cxn modelId="{F5218B54-92CC-460E-B7D0-CF3DF51EFBD5}" type="presParOf" srcId="{A125755F-3F1E-4657-8BE6-E35AD2117573}" destId="{2106D421-E8D7-4813-B21D-3089C01CB9A4}" srcOrd="2" destOrd="0" presId="urn:microsoft.com/office/officeart/2005/8/layout/hList3"/>
  </dgm:cxnLst>
  <dgm:bg>
    <a:solidFill>
      <a:schemeClr val="tx2"/>
    </a:solidFill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BD44E-EA20-48C1-8CEB-200C071D9B91}">
      <dsp:nvSpPr>
        <dsp:cNvPr id="0" name=""/>
        <dsp:cNvSpPr/>
      </dsp:nvSpPr>
      <dsp:spPr>
        <a:xfrm>
          <a:off x="894898" y="1786507"/>
          <a:ext cx="445340" cy="12728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2670" y="0"/>
              </a:lnTo>
              <a:lnTo>
                <a:pt x="222670" y="1272886"/>
              </a:lnTo>
              <a:lnTo>
                <a:pt x="445340" y="1272886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500" b="1" kern="1200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1083855" y="2389237"/>
        <a:ext cx="67427" cy="67427"/>
      </dsp:txXfrm>
    </dsp:sp>
    <dsp:sp modelId="{EA676464-8E46-4050-95FF-ABF1DE974CF2}">
      <dsp:nvSpPr>
        <dsp:cNvPr id="0" name=""/>
        <dsp:cNvSpPr/>
      </dsp:nvSpPr>
      <dsp:spPr>
        <a:xfrm>
          <a:off x="894898" y="1786507"/>
          <a:ext cx="445340" cy="424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2670" y="0"/>
              </a:lnTo>
              <a:lnTo>
                <a:pt x="222670" y="424295"/>
              </a:lnTo>
              <a:lnTo>
                <a:pt x="445340" y="424295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500" b="1" kern="1200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1102191" y="1983278"/>
        <a:ext cx="30755" cy="30755"/>
      </dsp:txXfrm>
    </dsp:sp>
    <dsp:sp modelId="{227E3A44-F269-481E-86AF-FBF0CF41457F}">
      <dsp:nvSpPr>
        <dsp:cNvPr id="0" name=""/>
        <dsp:cNvSpPr/>
      </dsp:nvSpPr>
      <dsp:spPr>
        <a:xfrm>
          <a:off x="894898" y="1362212"/>
          <a:ext cx="445340" cy="424295"/>
        </a:xfrm>
        <a:custGeom>
          <a:avLst/>
          <a:gdLst/>
          <a:ahLst/>
          <a:cxnLst/>
          <a:rect l="0" t="0" r="0" b="0"/>
          <a:pathLst>
            <a:path>
              <a:moveTo>
                <a:pt x="0" y="424295"/>
              </a:moveTo>
              <a:lnTo>
                <a:pt x="222670" y="424295"/>
              </a:lnTo>
              <a:lnTo>
                <a:pt x="222670" y="0"/>
              </a:lnTo>
              <a:lnTo>
                <a:pt x="445340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500" b="1" kern="1200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1102191" y="1558982"/>
        <a:ext cx="30755" cy="30755"/>
      </dsp:txXfrm>
    </dsp:sp>
    <dsp:sp modelId="{E5A62271-9472-47CB-BB47-2670627E42B9}">
      <dsp:nvSpPr>
        <dsp:cNvPr id="0" name=""/>
        <dsp:cNvSpPr/>
      </dsp:nvSpPr>
      <dsp:spPr>
        <a:xfrm>
          <a:off x="894898" y="513621"/>
          <a:ext cx="445340" cy="1272886"/>
        </a:xfrm>
        <a:custGeom>
          <a:avLst/>
          <a:gdLst/>
          <a:ahLst/>
          <a:cxnLst/>
          <a:rect l="0" t="0" r="0" b="0"/>
          <a:pathLst>
            <a:path>
              <a:moveTo>
                <a:pt x="0" y="1272886"/>
              </a:moveTo>
              <a:lnTo>
                <a:pt x="222670" y="1272886"/>
              </a:lnTo>
              <a:lnTo>
                <a:pt x="222670" y="0"/>
              </a:lnTo>
              <a:lnTo>
                <a:pt x="445340" y="0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kumimoji="1" lang="ja-JP" altLang="en-US" sz="500" b="1" kern="1200" cap="none" spc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1083855" y="1116350"/>
        <a:ext cx="67427" cy="67427"/>
      </dsp:txXfrm>
    </dsp:sp>
    <dsp:sp modelId="{0612C3D4-7D58-4E1A-84FB-A7000E5AB320}">
      <dsp:nvSpPr>
        <dsp:cNvPr id="0" name=""/>
        <dsp:cNvSpPr/>
      </dsp:nvSpPr>
      <dsp:spPr>
        <a:xfrm rot="16200000">
          <a:off x="-1096218" y="1447071"/>
          <a:ext cx="3303360" cy="67887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ファシリティーマネージメント</a:t>
          </a:r>
          <a:endParaRPr kumimoji="1" lang="ja-JP" altLang="en-US" sz="1600" b="1" kern="1200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-1096218" y="1447071"/>
        <a:ext cx="3303360" cy="678873"/>
      </dsp:txXfrm>
    </dsp:sp>
    <dsp:sp modelId="{11B75FA2-EB9E-47C3-95EE-58393512A1BB}">
      <dsp:nvSpPr>
        <dsp:cNvPr id="0" name=""/>
        <dsp:cNvSpPr/>
      </dsp:nvSpPr>
      <dsp:spPr>
        <a:xfrm>
          <a:off x="1340239" y="174184"/>
          <a:ext cx="2476183" cy="67887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b="1" kern="1200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安全ﾏﾈｰｼﾞﾒﾝﾄ</a:t>
          </a:r>
          <a:endParaRPr kumimoji="1" lang="ja-JP" altLang="en-US" sz="2000" b="1" kern="1200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1340239" y="174184"/>
        <a:ext cx="2476183" cy="678873"/>
      </dsp:txXfrm>
    </dsp:sp>
    <dsp:sp modelId="{D4220887-BC67-4842-BA8D-2424BD722352}">
      <dsp:nvSpPr>
        <dsp:cNvPr id="0" name=""/>
        <dsp:cNvSpPr/>
      </dsp:nvSpPr>
      <dsp:spPr>
        <a:xfrm>
          <a:off x="1340239" y="1022775"/>
          <a:ext cx="2476183" cy="67887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b="1" kern="1200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運転保全ﾏﾈｰｼﾞﾒﾝﾄ</a:t>
          </a:r>
          <a:endParaRPr kumimoji="1" lang="ja-JP" altLang="en-US" sz="2000" b="1" kern="1200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1340239" y="1022775"/>
        <a:ext cx="2476183" cy="678873"/>
      </dsp:txXfrm>
    </dsp:sp>
    <dsp:sp modelId="{76C88359-6490-4760-9700-6D3FC6E10DBC}">
      <dsp:nvSpPr>
        <dsp:cNvPr id="0" name=""/>
        <dsp:cNvSpPr/>
      </dsp:nvSpPr>
      <dsp:spPr>
        <a:xfrm>
          <a:off x="1340239" y="1871367"/>
          <a:ext cx="2476183" cy="67887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b="1" kern="1200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環境ﾏﾈｰｼﾞﾒﾝﾄ</a:t>
          </a:r>
          <a:endParaRPr kumimoji="1" lang="ja-JP" altLang="en-US" sz="2000" b="1" kern="1200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1340239" y="1871367"/>
        <a:ext cx="2476183" cy="678873"/>
      </dsp:txXfrm>
    </dsp:sp>
    <dsp:sp modelId="{713CFBA3-290E-4072-A6E0-1E3A12468129}">
      <dsp:nvSpPr>
        <dsp:cNvPr id="0" name=""/>
        <dsp:cNvSpPr/>
      </dsp:nvSpPr>
      <dsp:spPr>
        <a:xfrm>
          <a:off x="1340239" y="2719958"/>
          <a:ext cx="2476183" cy="67887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000" b="1" kern="1200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建設ﾏﾈｰｼﾞﾒﾝﾄ</a:t>
          </a:r>
          <a:endParaRPr kumimoji="1" lang="ja-JP" altLang="en-US" sz="2000" b="1" kern="1200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1340239" y="2719958"/>
        <a:ext cx="2476183" cy="6788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01DEE-22E4-442C-AFFC-AEE9595BAA19}">
      <dsp:nvSpPr>
        <dsp:cNvPr id="0" name=""/>
        <dsp:cNvSpPr/>
      </dsp:nvSpPr>
      <dsp:spPr>
        <a:xfrm>
          <a:off x="0" y="0"/>
          <a:ext cx="4248472" cy="976744"/>
        </a:xfrm>
        <a:prstGeom prst="rect">
          <a:avLst/>
        </a:prstGeom>
        <a:solidFill>
          <a:schemeClr val="dk2">
            <a:shade val="80000"/>
            <a:hueOff val="0"/>
            <a:satOff val="0"/>
            <a:lumOff val="0"/>
            <a:alphaOff val="0"/>
          </a:schemeClr>
        </a:soli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  <a:scene3d>
            <a:camera prst="orthographicFront"/>
            <a:lightRig rig="glow" dir="tl">
              <a:rot lat="0" lon="0" rev="5400000"/>
            </a:lightRig>
          </a:scene3d>
          <a:sp3d contourW="12700">
            <a:bevelT w="25400" h="25400"/>
            <a:contourClr>
              <a:schemeClr val="accent6">
                <a:shade val="73000"/>
              </a:schemeClr>
            </a:contourClr>
          </a:sp3d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2800" b="1" kern="1200" cap="none" spc="0" dirty="0" smtClean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○○ファシリティーズ</a:t>
          </a:r>
          <a:endParaRPr kumimoji="1" lang="ja-JP" altLang="en-US" sz="2800" b="1" kern="1200" cap="none" spc="0" dirty="0">
            <a:ln w="11430"/>
            <a:gradFill>
              <a:gsLst>
                <a:gs pos="0">
                  <a:schemeClr val="accent6">
                    <a:tint val="90000"/>
                    <a:satMod val="120000"/>
                  </a:schemeClr>
                </a:gs>
                <a:gs pos="25000">
                  <a:schemeClr val="accent6">
                    <a:tint val="93000"/>
                    <a:satMod val="120000"/>
                  </a:schemeClr>
                </a:gs>
                <a:gs pos="50000">
                  <a:schemeClr val="accent6">
                    <a:shade val="89000"/>
                    <a:satMod val="110000"/>
                  </a:schemeClr>
                </a:gs>
                <a:gs pos="75000">
                  <a:schemeClr val="accent6">
                    <a:tint val="93000"/>
                    <a:satMod val="120000"/>
                  </a:schemeClr>
                </a:gs>
                <a:gs pos="100000">
                  <a:schemeClr val="accent6">
                    <a:tint val="90000"/>
                    <a:satMod val="120000"/>
                  </a:schemeClr>
                </a:gs>
              </a:gsLst>
              <a:lin ang="5400000"/>
            </a:gradFill>
            <a:effectLst>
              <a:outerShdw blurRad="80000" dist="40000" dir="5040000" algn="tl">
                <a:srgbClr val="000000">
                  <a:alpha val="30000"/>
                </a:srgbClr>
              </a:outerShd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0" y="0"/>
        <a:ext cx="4248472" cy="976744"/>
      </dsp:txXfrm>
    </dsp:sp>
    <dsp:sp modelId="{2D837D53-CC5F-4EAD-AA47-275D907248E9}">
      <dsp:nvSpPr>
        <dsp:cNvPr id="0" name=""/>
        <dsp:cNvSpPr/>
      </dsp:nvSpPr>
      <dsp:spPr>
        <a:xfrm>
          <a:off x="518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①　</a:t>
          </a:r>
          <a:r>
            <a:rPr kumimoji="1" lang="en-US" altLang="ja-JP" sz="1600" b="1" kern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NTT</a:t>
          </a:r>
          <a:endParaRPr kumimoji="1" lang="ja-JP" altLang="en-US" sz="1600" b="1" kern="1200" dirty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518" y="976744"/>
        <a:ext cx="424743" cy="2051164"/>
      </dsp:txXfrm>
    </dsp:sp>
    <dsp:sp modelId="{E1FFD9D6-DF8E-44B6-A79E-8DCDFA5063FD}">
      <dsp:nvSpPr>
        <dsp:cNvPr id="0" name=""/>
        <dsp:cNvSpPr/>
      </dsp:nvSpPr>
      <dsp:spPr>
        <a:xfrm>
          <a:off x="425262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②　</a:t>
          </a:r>
          <a:r>
            <a:rPr kumimoji="1" lang="en-US" altLang="ja-JP" sz="1600" b="1" kern="1200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NEC</a:t>
          </a:r>
          <a:endParaRPr kumimoji="1" lang="ja-JP" altLang="en-US" sz="2000" b="1" kern="1200" cap="none" spc="0" dirty="0">
            <a:ln w="11430"/>
            <a:solidFill>
              <a:schemeClr val="bg1"/>
            </a:solidFill>
            <a:effectLst/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425262" y="976744"/>
        <a:ext cx="424743" cy="2051164"/>
      </dsp:txXfrm>
    </dsp:sp>
    <dsp:sp modelId="{3B367055-0C33-408E-9DC7-EAAED7108E29}">
      <dsp:nvSpPr>
        <dsp:cNvPr id="0" name=""/>
        <dsp:cNvSpPr/>
      </dsp:nvSpPr>
      <dsp:spPr>
        <a:xfrm>
          <a:off x="850005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③　西日本高速道路</a:t>
          </a:r>
        </a:p>
      </dsp:txBody>
      <dsp:txXfrm>
        <a:off x="850005" y="976744"/>
        <a:ext cx="424743" cy="2051164"/>
      </dsp:txXfrm>
    </dsp:sp>
    <dsp:sp modelId="{8B617A1E-DB6C-484C-A3F7-1BCC4F4E37BA}">
      <dsp:nvSpPr>
        <dsp:cNvPr id="0" name=""/>
        <dsp:cNvSpPr/>
      </dsp:nvSpPr>
      <dsp:spPr>
        <a:xfrm>
          <a:off x="1274749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④　豊田通商</a:t>
          </a:r>
        </a:p>
      </dsp:txBody>
      <dsp:txXfrm>
        <a:off x="1274749" y="976744"/>
        <a:ext cx="424743" cy="2051164"/>
      </dsp:txXfrm>
    </dsp:sp>
    <dsp:sp modelId="{2AFED4FB-2AA9-4E91-B64E-50ED6E1C54B3}">
      <dsp:nvSpPr>
        <dsp:cNvPr id="0" name=""/>
        <dsp:cNvSpPr/>
      </dsp:nvSpPr>
      <dsp:spPr>
        <a:xfrm>
          <a:off x="1699492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⑤　富士通</a:t>
          </a:r>
          <a:endParaRPr kumimoji="1" lang="ja-JP" altLang="en-US" sz="1600" b="1" kern="1200" cap="none" spc="50" dirty="0" smtClean="0">
            <a:ln w="12700" cmpd="sng">
              <a:solidFill>
                <a:schemeClr val="accent6">
                  <a:satMod val="120000"/>
                  <a:shade val="80000"/>
                </a:schemeClr>
              </a:solidFill>
              <a:prstDash val="solid"/>
            </a:ln>
            <a:solidFill>
              <a:schemeClr val="accent6">
                <a:tint val="1000"/>
              </a:schemeClr>
            </a:solidFill>
            <a:effectLst>
              <a:glow rad="53100">
                <a:schemeClr val="accent6">
                  <a:satMod val="180000"/>
                  <a:alpha val="30000"/>
                </a:schemeClr>
              </a:glo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1699492" y="976744"/>
        <a:ext cx="424743" cy="2051164"/>
      </dsp:txXfrm>
    </dsp:sp>
    <dsp:sp modelId="{33B05BD9-4283-4BD4-AB6A-2E610D38ABC3}">
      <dsp:nvSpPr>
        <dsp:cNvPr id="0" name=""/>
        <dsp:cNvSpPr/>
      </dsp:nvSpPr>
      <dsp:spPr>
        <a:xfrm>
          <a:off x="2124236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cap="none" spc="0" dirty="0" smtClean="0">
              <a:ln w="11430"/>
              <a:solidFill>
                <a:schemeClr val="bg1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⑥　</a:t>
          </a:r>
          <a:r>
            <a:rPr kumimoji="1" lang="ja-JP" altLang="en-US" sz="1600" b="1" kern="1200" cap="none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デンソー</a:t>
          </a:r>
        </a:p>
      </dsp:txBody>
      <dsp:txXfrm>
        <a:off x="2124236" y="976744"/>
        <a:ext cx="424743" cy="2051164"/>
      </dsp:txXfrm>
    </dsp:sp>
    <dsp:sp modelId="{C969A7CC-42F5-4AF3-828A-E747A27364D5}">
      <dsp:nvSpPr>
        <dsp:cNvPr id="0" name=""/>
        <dsp:cNvSpPr/>
      </dsp:nvSpPr>
      <dsp:spPr>
        <a:xfrm>
          <a:off x="2548979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⑦　オリックス</a:t>
          </a:r>
          <a:endParaRPr kumimoji="1" lang="ja-JP" altLang="en-US" sz="1600" b="1" kern="1200" cap="none" spc="50" dirty="0">
            <a:ln w="12700" cmpd="sng">
              <a:solidFill>
                <a:schemeClr val="accent6">
                  <a:satMod val="120000"/>
                  <a:shade val="80000"/>
                </a:schemeClr>
              </a:solidFill>
              <a:prstDash val="solid"/>
            </a:ln>
            <a:solidFill>
              <a:schemeClr val="accent6">
                <a:tint val="1000"/>
              </a:schemeClr>
            </a:solidFill>
            <a:effectLst>
              <a:glow rad="53100">
                <a:schemeClr val="accent6">
                  <a:satMod val="180000"/>
                  <a:alpha val="30000"/>
                </a:schemeClr>
              </a:glo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2548979" y="976744"/>
        <a:ext cx="424743" cy="2051164"/>
      </dsp:txXfrm>
    </dsp:sp>
    <dsp:sp modelId="{90993149-972B-42D0-8996-7C119E866643}">
      <dsp:nvSpPr>
        <dsp:cNvPr id="0" name=""/>
        <dsp:cNvSpPr/>
      </dsp:nvSpPr>
      <dsp:spPr>
        <a:xfrm>
          <a:off x="2973722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⑧　東京ドーム</a:t>
          </a:r>
          <a:endParaRPr kumimoji="1" lang="ja-JP" altLang="en-US" sz="1600" b="1" kern="1200" cap="none" spc="50" dirty="0">
            <a:ln w="12700" cmpd="sng">
              <a:solidFill>
                <a:schemeClr val="accent6">
                  <a:satMod val="120000"/>
                  <a:shade val="80000"/>
                </a:schemeClr>
              </a:solidFill>
              <a:prstDash val="solid"/>
            </a:ln>
            <a:solidFill>
              <a:schemeClr val="accent6">
                <a:tint val="1000"/>
              </a:schemeClr>
            </a:solidFill>
            <a:effectLst>
              <a:glow rad="53100">
                <a:schemeClr val="accent6">
                  <a:satMod val="180000"/>
                  <a:alpha val="30000"/>
                </a:schemeClr>
              </a:glo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2973722" y="976744"/>
        <a:ext cx="424743" cy="2051164"/>
      </dsp:txXfrm>
    </dsp:sp>
    <dsp:sp modelId="{45B26154-6479-42E1-A510-7C52BDD74878}">
      <dsp:nvSpPr>
        <dsp:cNvPr id="0" name=""/>
        <dsp:cNvSpPr/>
      </dsp:nvSpPr>
      <dsp:spPr>
        <a:xfrm>
          <a:off x="3398466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⑨　三菱電機</a:t>
          </a:r>
          <a:endParaRPr kumimoji="1" lang="ja-JP" altLang="en-US" sz="1600" b="1" kern="1200" dirty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3398466" y="976744"/>
        <a:ext cx="424743" cy="2051164"/>
      </dsp:txXfrm>
    </dsp:sp>
    <dsp:sp modelId="{EBEAAA69-3D9A-4391-8A66-4D1EA8C418C7}">
      <dsp:nvSpPr>
        <dsp:cNvPr id="0" name=""/>
        <dsp:cNvSpPr/>
      </dsp:nvSpPr>
      <dsp:spPr>
        <a:xfrm>
          <a:off x="3823209" y="976744"/>
          <a:ext cx="424743" cy="20511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ja-JP" altLang="en-US" sz="1600" b="1" kern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⑩　東芝</a:t>
          </a:r>
          <a:endParaRPr kumimoji="1" lang="ja-JP" altLang="en-US" sz="2000" b="1" kern="1200" cap="none" spc="50" dirty="0">
            <a:ln w="12700" cmpd="sng">
              <a:solidFill>
                <a:schemeClr val="accent6">
                  <a:satMod val="120000"/>
                  <a:shade val="80000"/>
                </a:schemeClr>
              </a:solidFill>
              <a:prstDash val="solid"/>
            </a:ln>
            <a:solidFill>
              <a:schemeClr val="accent6">
                <a:tint val="1000"/>
              </a:schemeClr>
            </a:solidFill>
            <a:effectLst>
              <a:glow rad="53100">
                <a:schemeClr val="accent6">
                  <a:satMod val="180000"/>
                  <a:alpha val="30000"/>
                </a:schemeClr>
              </a:glow>
            </a:effectLst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dsp:txBody>
      <dsp:txXfrm>
        <a:off x="3823209" y="976744"/>
        <a:ext cx="424743" cy="2051164"/>
      </dsp:txXfrm>
    </dsp:sp>
    <dsp:sp modelId="{2106D421-E8D7-4813-B21D-3089C01CB9A4}">
      <dsp:nvSpPr>
        <dsp:cNvPr id="0" name=""/>
        <dsp:cNvSpPr/>
      </dsp:nvSpPr>
      <dsp:spPr>
        <a:xfrm>
          <a:off x="0" y="3027908"/>
          <a:ext cx="4248472" cy="227907"/>
        </a:xfrm>
        <a:prstGeom prst="rect">
          <a:avLst/>
        </a:prstGeom>
        <a:solidFill>
          <a:schemeClr val="dk2">
            <a:shade val="80000"/>
            <a:hueOff val="0"/>
            <a:satOff val="0"/>
            <a:lumOff val="0"/>
            <a:alphaOff val="0"/>
          </a:schemeClr>
        </a:solidFill>
        <a:ln w="19050">
          <a:solidFill>
            <a:schemeClr val="bg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0.04685</cdr:x>
      <cdr:y>0.30548</cdr:y>
    </cdr:from>
    <cdr:to>
      <cdr:x>0.15296</cdr:x>
      <cdr:y>0.38663</cdr:y>
    </cdr:to>
    <cdr:sp macro="" textlink="">
      <cdr:nvSpPr>
        <cdr:cNvPr id="2" name="Text Box 105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94708" y="1737745"/>
          <a:ext cx="893953" cy="46166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wrap="square">
          <a:spAutoFit/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 xmlns:a="http://schemas.openxmlformats.org/drawingml/2006/main">
          <a:defPPr>
            <a:defRPr lang="ja-JP"/>
          </a:defPPr>
          <a:lvl1pPr algn="l" rtl="0" fontAlgn="base">
            <a:spcBef>
              <a:spcPct val="0"/>
            </a:spcBef>
            <a:spcAft>
              <a:spcPct val="0"/>
            </a:spcAft>
            <a:defRPr kumimoji="1" sz="2400" kern="120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+mn-cs"/>
            </a:defRPr>
          </a:lvl1pPr>
          <a:lvl2pPr marL="457200" algn="l" rtl="0" fontAlgn="base">
            <a:spcBef>
              <a:spcPct val="0"/>
            </a:spcBef>
            <a:spcAft>
              <a:spcPct val="0"/>
            </a:spcAft>
            <a:defRPr kumimoji="1" sz="2400" kern="120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+mn-cs"/>
            </a:defRPr>
          </a:lvl2pPr>
          <a:lvl3pPr marL="914400" algn="l" rtl="0" fontAlgn="base">
            <a:spcBef>
              <a:spcPct val="0"/>
            </a:spcBef>
            <a:spcAft>
              <a:spcPct val="0"/>
            </a:spcAft>
            <a:defRPr kumimoji="1" sz="2400" kern="120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+mn-cs"/>
            </a:defRPr>
          </a:lvl3pPr>
          <a:lvl4pPr marL="1371600" algn="l" rtl="0" fontAlgn="base">
            <a:spcBef>
              <a:spcPct val="0"/>
            </a:spcBef>
            <a:spcAft>
              <a:spcPct val="0"/>
            </a:spcAft>
            <a:defRPr kumimoji="1" sz="2400" kern="120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+mn-cs"/>
            </a:defRPr>
          </a:lvl4pPr>
          <a:lvl5pPr marL="1828800" algn="l" rtl="0" fontAlgn="base">
            <a:spcBef>
              <a:spcPct val="0"/>
            </a:spcBef>
            <a:spcAft>
              <a:spcPct val="0"/>
            </a:spcAft>
            <a:defRPr kumimoji="1" sz="2400" kern="120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+mn-cs"/>
            </a:defRPr>
          </a:lvl5pPr>
          <a:lvl6pPr marL="2286000" algn="l" defTabSz="914400" rtl="0" eaLnBrk="1" latinLnBrk="0" hangingPunct="1">
            <a:defRPr kumimoji="1" sz="2400" kern="120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+mn-cs"/>
            </a:defRPr>
          </a:lvl6pPr>
          <a:lvl7pPr marL="2743200" algn="l" defTabSz="914400" rtl="0" eaLnBrk="1" latinLnBrk="0" hangingPunct="1">
            <a:defRPr kumimoji="1" sz="2400" kern="120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+mn-cs"/>
            </a:defRPr>
          </a:lvl7pPr>
          <a:lvl8pPr marL="3200400" algn="l" defTabSz="914400" rtl="0" eaLnBrk="1" latinLnBrk="0" hangingPunct="1">
            <a:defRPr kumimoji="1" sz="2400" kern="120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+mn-cs"/>
            </a:defRPr>
          </a:lvl8pPr>
          <a:lvl9pPr marL="3657600" algn="l" defTabSz="914400" rtl="0" eaLnBrk="1" latinLnBrk="0" hangingPunct="1">
            <a:defRPr kumimoji="1" sz="2400" kern="1200">
              <a:solidFill>
                <a:schemeClr val="tx1"/>
              </a:solidFill>
              <a:latin typeface="Times New Roman" pitchFamily="18" charset="0"/>
              <a:ea typeface="ＭＳ Ｐゴシック" charset="-128"/>
              <a:cs typeface="+mn-cs"/>
            </a:defRPr>
          </a:lvl9pPr>
        </a:lstStyle>
        <a:p xmlns:a="http://schemas.openxmlformats.org/drawingml/2006/main">
          <a:pPr>
            <a:defRPr/>
          </a:pPr>
          <a:r>
            <a:rPr lang="ja-JP" altLang="en-US" sz="1200" b="1" spc="50" dirty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ＭＳ Ｐゴシック" pitchFamily="50" charset="-128"/>
              <a:ea typeface="ＭＳ Ｐゴシック" pitchFamily="50" charset="-128"/>
            </a:rPr>
            <a:t>ユニテ</a:t>
          </a:r>
          <a:r>
            <a:rPr lang="ja-JP" altLang="en-US" sz="1200" b="1" spc="50" dirty="0" smtClean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ＭＳ Ｐゴシック" pitchFamily="50" charset="-128"/>
              <a:ea typeface="ＭＳ Ｐゴシック" pitchFamily="50" charset="-128"/>
            </a:rPr>
            <a:t>ィ</a:t>
          </a:r>
          <a:endParaRPr lang="en-US" altLang="ja-JP" sz="1200" b="1" spc="50" dirty="0" smtClean="0">
            <a:ln w="11430"/>
            <a:solidFill>
              <a:schemeClr val="accent4">
                <a:lumMod val="50000"/>
              </a:schemeClr>
            </a:soli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ＭＳ Ｐゴシック" pitchFamily="50" charset="-128"/>
            <a:ea typeface="ＭＳ Ｐゴシック" pitchFamily="50" charset="-128"/>
          </a:endParaRPr>
        </a:p>
        <a:p xmlns:a="http://schemas.openxmlformats.org/drawingml/2006/main">
          <a:pPr>
            <a:defRPr/>
          </a:pPr>
          <a:r>
            <a:rPr lang="ja-JP" altLang="en-US" sz="1200" b="1" spc="50" dirty="0" smtClean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ＭＳ Ｐゴシック" pitchFamily="50" charset="-128"/>
              <a:ea typeface="ＭＳ Ｐゴシック" pitchFamily="50" charset="-128"/>
            </a:rPr>
            <a:t>施</a:t>
          </a:r>
          <a:r>
            <a:rPr lang="ja-JP" altLang="en-US" sz="1200" b="1" spc="50" dirty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ＭＳ Ｐゴシック" pitchFamily="50" charset="-128"/>
              <a:ea typeface="ＭＳ Ｐゴシック" pitchFamily="50" charset="-128"/>
            </a:rPr>
            <a:t>設統</a:t>
          </a:r>
          <a:r>
            <a:rPr lang="ja-JP" altLang="en-US" sz="1200" b="1" spc="50" dirty="0" smtClean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ＭＳ Ｐゴシック" pitchFamily="50" charset="-128"/>
              <a:ea typeface="ＭＳ Ｐゴシック" pitchFamily="50" charset="-128"/>
            </a:rPr>
            <a:t>合</a:t>
          </a:r>
          <a:endParaRPr lang="en-US" altLang="ja-JP" sz="1200" b="1" spc="50" dirty="0">
            <a:ln w="11430"/>
            <a:solidFill>
              <a:schemeClr val="accent4">
                <a:lumMod val="50000"/>
              </a:schemeClr>
            </a:soli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ＭＳ Ｐゴシック" pitchFamily="50" charset="-128"/>
            <a:ea typeface="ＭＳ Ｐゴシック" pitchFamily="50" charset="-128"/>
          </a:endParaRPr>
        </a:p>
      </cdr:txBody>
    </cdr:sp>
  </cdr:relSizeAnchor>
  <cdr:relSizeAnchor xmlns:cdr="http://schemas.openxmlformats.org/drawingml/2006/chartDrawing">
    <cdr:from>
      <cdr:x>0.43523</cdr:x>
      <cdr:y>0.22538</cdr:y>
    </cdr:from>
    <cdr:to>
      <cdr:x>0.56343</cdr:x>
      <cdr:y>0.30654</cdr:y>
    </cdr:to>
    <cdr:sp macro="" textlink="">
      <cdr:nvSpPr>
        <cdr:cNvPr id="3" name="Text Box 7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3666762" y="1282080"/>
          <a:ext cx="1080077" cy="46168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  <a:effectLst xmlns:a="http://schemas.openxmlformats.org/drawingml/2006/main"/>
        <a:extLst xmlns:a="http://schemas.openxmlformats.org/drawingml/2006/main"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cdr:spPr>
      <cdr:txBody>
        <a:bodyPr xmlns:a="http://schemas.openxmlformats.org/drawingml/2006/main" wrap="square">
          <a:spAutoFit/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 xmlns:a="http://schemas.openxmlformats.org/drawingml/2006/main">
          <a:defPPr>
            <a:defRPr lang="ja-JP"/>
          </a:defPPr>
          <a:lvl1pPr marL="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umimoji="1"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100000"/>
            </a:lnSpc>
            <a:defRPr/>
          </a:pPr>
          <a:r>
            <a:rPr lang="ja-JP" altLang="en-US" sz="1200" b="1" spc="50" dirty="0" smtClean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ＭＳ Ｐゴシック" pitchFamily="50" charset="-128"/>
              <a:ea typeface="ＭＳ Ｐゴシック" pitchFamily="50" charset="-128"/>
            </a:rPr>
            <a:t>アスモ･大信</a:t>
          </a:r>
          <a:endParaRPr lang="en-US" altLang="ja-JP" sz="1200" b="1" spc="50" dirty="0" smtClean="0">
            <a:ln w="11430"/>
            <a:solidFill>
              <a:schemeClr val="accent4">
                <a:lumMod val="50000"/>
              </a:schemeClr>
            </a:soli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ＭＳ Ｐゴシック" pitchFamily="50" charset="-128"/>
            <a:ea typeface="ＭＳ Ｐゴシック" pitchFamily="50" charset="-128"/>
          </a:endParaRPr>
        </a:p>
        <a:p xmlns:a="http://schemas.openxmlformats.org/drawingml/2006/main">
          <a:pPr>
            <a:lnSpc>
              <a:spcPct val="100000"/>
            </a:lnSpc>
            <a:defRPr/>
          </a:pPr>
          <a:r>
            <a:rPr lang="ja-JP" altLang="en-US" sz="1200" b="1" spc="50" dirty="0" smtClean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ＭＳ Ｐゴシック" pitchFamily="50" charset="-128"/>
              <a:ea typeface="ＭＳ Ｐゴシック" pitchFamily="50" charset="-128"/>
            </a:rPr>
            <a:t>総研</a:t>
          </a:r>
          <a:endParaRPr lang="ja-JP" altLang="en-US" sz="1600" b="1" spc="50" dirty="0">
            <a:ln w="11430"/>
            <a:solidFill>
              <a:schemeClr val="accent4">
                <a:lumMod val="50000"/>
              </a:schemeClr>
            </a:soli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ＭＳ Ｐゴシック" pitchFamily="50" charset="-128"/>
            <a:ea typeface="ＭＳ Ｐゴシック" pitchFamily="50" charset="-128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0.12501</cdr:x>
      <cdr:y>0.07594</cdr:y>
    </cdr:to>
    <cdr:sp macro="" textlink="">
      <cdr:nvSpPr>
        <cdr:cNvPr id="2" name="テキスト ボックス 1"/>
        <cdr:cNvSpPr txBox="1"/>
      </cdr:nvSpPr>
      <cdr:spPr>
        <a:xfrm xmlns:a="http://schemas.openxmlformats.org/drawingml/2006/main">
          <a:off x="0" y="-4077072"/>
          <a:ext cx="603115" cy="2023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ja-JP" altLang="en-US" sz="1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億円</a:t>
          </a:r>
          <a:endParaRPr lang="ja-JP" altLang="en-US" sz="1000" dirty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cdr:txBody>
    </cdr:sp>
  </cdr:relSizeAnchor>
  <cdr:relSizeAnchor xmlns:cdr="http://schemas.openxmlformats.org/drawingml/2006/chartDrawing">
    <cdr:from>
      <cdr:x>0.86397</cdr:x>
      <cdr:y>0.0126</cdr:y>
    </cdr:from>
    <cdr:to>
      <cdr:x>0.98898</cdr:x>
      <cdr:y>0.08854</cdr:y>
    </cdr:to>
    <cdr:sp macro="" textlink="">
      <cdr:nvSpPr>
        <cdr:cNvPr id="3" name="テキスト ボックス 2"/>
        <cdr:cNvSpPr txBox="1"/>
      </cdr:nvSpPr>
      <cdr:spPr>
        <a:xfrm xmlns:a="http://schemas.openxmlformats.org/drawingml/2006/main">
          <a:off x="4230444" y="33561"/>
          <a:ext cx="612117" cy="2023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ja-JP" altLang="en-US" sz="10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百万円</a:t>
          </a:r>
          <a:endParaRPr lang="ja-JP" altLang="en-US" sz="1000" dirty="0"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cdr:txBody>
    </cdr:sp>
  </cdr:relSizeAnchor>
  <cdr:relSizeAnchor xmlns:cdr="http://schemas.openxmlformats.org/drawingml/2006/chartDrawing">
    <cdr:from>
      <cdr:x>0.11822</cdr:x>
      <cdr:y>0.69555</cdr:y>
    </cdr:from>
    <cdr:to>
      <cdr:x>0.88171</cdr:x>
      <cdr:y>0.81239</cdr:y>
    </cdr:to>
    <cdr:sp macro="" textlink="">
      <cdr:nvSpPr>
        <cdr:cNvPr id="4" name="テキスト ボックス 3"/>
        <cdr:cNvSpPr txBox="1"/>
      </cdr:nvSpPr>
      <cdr:spPr>
        <a:xfrm xmlns:a="http://schemas.openxmlformats.org/drawingml/2006/main">
          <a:off x="499751" y="1665142"/>
          <a:ext cx="3227505" cy="279712"/>
        </a:xfrm>
        <a:prstGeom xmlns:a="http://schemas.openxmlformats.org/drawingml/2006/main" prst="rect">
          <a:avLst/>
        </a:prstGeom>
        <a:solidFill xmlns:a="http://schemas.openxmlformats.org/drawingml/2006/main">
          <a:srgbClr val="FFFFFF">
            <a:alpha val="54902"/>
          </a:srgbClr>
        </a:solidFill>
        <a:ln xmlns:a="http://schemas.openxmlformats.org/drawingml/2006/main">
          <a:solidFill>
            <a:schemeClr val="bg2">
              <a:lumMod val="50000"/>
            </a:schemeClr>
          </a:solidFill>
        </a:ln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ja-JP" altLang="en-US" sz="14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委託費原単位＝年間委託費</a:t>
          </a:r>
          <a:r>
            <a:rPr lang="en-US" altLang="ja-JP" sz="14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/</a:t>
          </a:r>
          <a:r>
            <a:rPr lang="ja-JP" altLang="en-US" sz="14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rPr>
            <a:t>資産在高</a:t>
          </a:r>
          <a:endParaRPr lang="ja-JP" altLang="en-US" sz="1400" b="1" dirty="0">
            <a:solidFill>
              <a:srgbClr val="C00000"/>
            </a:solidFill>
            <a:latin typeface="Meiryo UI" panose="020B0604030504040204" pitchFamily="50" charset="-128"/>
            <a:ea typeface="Meiryo UI" panose="020B0604030504040204" pitchFamily="50" charset="-128"/>
            <a:cs typeface="Meiryo UI" panose="020B0604030504040204" pitchFamily="50" charset="-128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F97FB-4810-4BCA-A7EA-825471194775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AB50B-91E9-4071-83CE-4EC0425542E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4903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147763" y="1231900"/>
            <a:ext cx="4440237" cy="3330575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F3448-3337-A740-B29C-9F6778ED4FC7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9436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AB50B-91E9-4071-83CE-4EC0425542E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9511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AB50B-91E9-4071-83CE-4EC0425542E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9511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8AB50B-91E9-4071-83CE-4EC0425542E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951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55ED-B7BC-4261-8CC0-FDEECE3E63D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231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ノート プレースホルダー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 smtClean="0">
              <a:ea typeface="ＭＳ Ｐ明朝" charset="-128"/>
            </a:endParaRPr>
          </a:p>
        </p:txBody>
      </p:sp>
      <p:sp>
        <p:nvSpPr>
          <p:cNvPr id="43012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fld id="{A776A80F-87E0-4BED-A639-F4910AF5AAC5}" type="slidenum">
              <a:rPr lang="ja-JP" altLang="en-US" sz="1200" smtClean="0">
                <a:solidFill>
                  <a:srgbClr val="000000"/>
                </a:solidFill>
                <a:latin typeface="Arial" charset="0"/>
              </a:rPr>
              <a:pPr/>
              <a:t>16</a:t>
            </a:fld>
            <a:endParaRPr lang="ja-JP" altLang="en-US" sz="1200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311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543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2243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03"/>
            <a:ext cx="9216000" cy="690560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86" y="2482101"/>
            <a:ext cx="4608001" cy="1270006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46537"/>
            <a:ext cx="4608000" cy="36899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 smtClean="0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99" y="4658016"/>
            <a:ext cx="4608000" cy="1214592"/>
          </a:xfrm>
          <a:prstGeom prst="rect">
            <a:avLst/>
          </a:prstGeom>
        </p:spPr>
        <p:txBody>
          <a:bodyPr lIns="486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3644"/>
            <a:ext cx="2266290" cy="86320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73117" y="6304657"/>
            <a:ext cx="1078338" cy="2771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167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46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433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408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345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695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463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41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32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3D7E5-4BD4-4103-BF8E-B6F30E54AC49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D9857-9605-4D83-AC01-577CE67B56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203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16" Type="http://schemas.openxmlformats.org/officeDocument/2006/relationships/chart" Target="../charts/char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chart" Target="../charts/chart6.xml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Relationship Id="rId9" Type="http://schemas.openxmlformats.org/officeDocument/2006/relationships/slide" Target="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1.xml"/><Relationship Id="rId12" Type="http://schemas.openxmlformats.org/officeDocument/2006/relationships/diagramLayout" Target="../diagrams/layou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11" Type="http://schemas.openxmlformats.org/officeDocument/2006/relationships/diagramData" Target="../diagrams/data2.xml"/><Relationship Id="rId5" Type="http://schemas.openxmlformats.org/officeDocument/2006/relationships/diagramData" Target="../diagrams/data1.xml"/><Relationship Id="rId15" Type="http://schemas.microsoft.com/office/2007/relationships/diagramDrawing" Target="../diagrams/drawing2.xml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microsoft.com/office/2007/relationships/diagramDrawing" Target="../diagrams/drawing1.xml"/><Relationship Id="rId14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ile:///\\sd097cfs080\DNFS\FS\01.FS&#20849;&#36890;\01.&#26041;&#37341;&#12539;&#20107;&#26989;&#31649;&#29702;\18&#24180;&#24230;\01.&#26041;&#37341;\2.%202021&#24180;&#20013;&#26399;&#35336;&#30011;&#65288;18&#65374;20&#24180;&#65289;\01_21&#20013;&#26399;&#35336;&#30011;&#12539;&#37325;&#28857;&#23455;&#26045;&#20107;&#38917;\00_&#12304;&#12414;&#12392;&#12417;&#12305;21&#20013;&#35336;18&#24180;&#24230;&#26041;&#37341;&#24115;&#31080;(&#12487;&#12531;&#12477;&#12540;&#12501;&#12449;&#12471;&#12522;&#12486;&#12451;&#12540;&#12474;)%20.pptx#-1,4,&#65298;&#65294;21&#24180;&#12398;&#30446;&#25351;&#12377;&#23039;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" Type="http://schemas.openxmlformats.org/officeDocument/2006/relationships/chart" Target="../charts/chart2.xml"/><Relationship Id="rId21" Type="http://schemas.openxmlformats.org/officeDocument/2006/relationships/image" Target="../media/image21.jpe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oleObject" Target="../embeddings/oleObject3.bin"/><Relationship Id="rId25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wmf"/><Relationship Id="rId20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4.jpeg"/><Relationship Id="rId5" Type="http://schemas.openxmlformats.org/officeDocument/2006/relationships/chart" Target="../charts/chart3.xml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23.png"/><Relationship Id="rId28" Type="http://schemas.openxmlformats.org/officeDocument/2006/relationships/slide" Target="slide16.xml"/><Relationship Id="rId10" Type="http://schemas.openxmlformats.org/officeDocument/2006/relationships/image" Target="../media/image15.jpeg"/><Relationship Id="rId19" Type="http://schemas.openxmlformats.org/officeDocument/2006/relationships/image" Target="../media/image19.png"/><Relationship Id="rId4" Type="http://schemas.openxmlformats.org/officeDocument/2006/relationships/image" Target="../media/image10.jpeg"/><Relationship Id="rId9" Type="http://schemas.openxmlformats.org/officeDocument/2006/relationships/image" Target="../media/image14.jpeg"/><Relationship Id="rId14" Type="http://schemas.openxmlformats.org/officeDocument/2006/relationships/image" Target="../media/image8.wmf"/><Relationship Id="rId22" Type="http://schemas.openxmlformats.org/officeDocument/2006/relationships/image" Target="../media/image22.png"/><Relationship Id="rId27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 txBox="1">
            <a:spLocks/>
          </p:cNvSpPr>
          <p:nvPr/>
        </p:nvSpPr>
        <p:spPr>
          <a:xfrm>
            <a:off x="-1" y="1422125"/>
            <a:ext cx="4572001" cy="1268831"/>
          </a:xfrm>
          <a:prstGeom prst="rect">
            <a:avLst/>
          </a:prstGeom>
        </p:spPr>
        <p:txBody>
          <a:bodyPr vert="horz" wrap="square" lIns="468000" tIns="0" rIns="0" bIns="0" rtlCol="0" anchor="ctr">
            <a:noAutofit/>
          </a:bodyPr>
          <a:lstStyle>
            <a:lvl1pPr eaLnBrk="1" hangingPunct="1">
              <a:lnSpc>
                <a:spcPct val="110000"/>
              </a:lnSpc>
              <a:defRPr kumimoji="1" sz="3400" b="1" baseline="0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r>
              <a:rPr lang="en-US" altLang="ja-JP" kern="0" dirty="0" smtClean="0">
                <a:solidFill>
                  <a:sysClr val="windowText" lastClr="000000"/>
                </a:solidFill>
                <a:ea typeface="Meiryo UI" panose="020B0604030504040204" pitchFamily="50" charset="-128"/>
                <a:cs typeface="Meiryo UI" panose="020B0604030504040204" pitchFamily="50" charset="-128"/>
              </a:rPr>
              <a:t>2025</a:t>
            </a:r>
            <a:r>
              <a:rPr lang="ja-JP" altLang="en-US" kern="0" dirty="0" smtClean="0">
                <a:solidFill>
                  <a:sysClr val="windowText" lastClr="000000"/>
                </a:solidFill>
                <a:ea typeface="Meiryo UI" panose="020B0604030504040204" pitchFamily="50" charset="-128"/>
                <a:cs typeface="Meiryo UI" panose="020B0604030504040204" pitchFamily="50" charset="-128"/>
              </a:rPr>
              <a:t>年長期構想</a:t>
            </a:r>
            <a:endParaRPr lang="ja-JP" altLang="en-US" kern="0" dirty="0">
              <a:solidFill>
                <a:sysClr val="windowText" lastClr="000000"/>
              </a:solidFill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サブタイトル 5"/>
          <p:cNvSpPr>
            <a:spLocks noGrp="1"/>
          </p:cNvSpPr>
          <p:nvPr>
            <p:ph type="subTitle" idx="4"/>
          </p:nvPr>
        </p:nvSpPr>
        <p:spPr>
          <a:xfrm>
            <a:off x="107504" y="2690433"/>
            <a:ext cx="5040560" cy="565146"/>
          </a:xfrm>
          <a:solidFill>
            <a:schemeClr val="accent6">
              <a:lumMod val="20000"/>
              <a:lumOff val="80000"/>
            </a:schemeClr>
          </a:solidFill>
        </p:spPr>
        <p:txBody>
          <a:bodyPr wrap="square" lIns="36000" tIns="36000" rIns="36000" bIns="36000">
            <a:spAutoFit/>
          </a:bodyPr>
          <a:lstStyle/>
          <a:p>
            <a:pPr algn="ctr"/>
            <a:r>
              <a:rPr kumimoji="1" lang="ja-JP" altLang="en-US" sz="3200" b="1" dirty="0" smtClean="0">
                <a:solidFill>
                  <a:schemeClr val="tx1"/>
                </a:solidFill>
                <a:ea typeface="Meiryo UI" panose="020B0604030504040204" pitchFamily="50" charset="-128"/>
                <a:cs typeface="Meiryo UI" panose="020B0604030504040204" pitchFamily="50" charset="-128"/>
              </a:rPr>
              <a:t>デンソーファシリティーズ</a:t>
            </a:r>
            <a:endParaRPr kumimoji="1" lang="ja-JP" altLang="en-US" sz="3200" b="1" dirty="0">
              <a:solidFill>
                <a:schemeClr val="tx1"/>
              </a:solidFill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201894" y="4076389"/>
            <a:ext cx="42819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18</a:t>
            </a:r>
            <a:r>
              <a:rPr kumimoji="1"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年中計の進捗</a:t>
            </a:r>
            <a:endParaRPr kumimoji="1" lang="en-US" altLang="ja-JP" sz="2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取り巻く環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境変</a:t>
            </a: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化</a:t>
            </a:r>
            <a:endParaRPr lang="en-US" altLang="ja-JP" sz="2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kumimoji="1"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決</a:t>
            </a:r>
            <a:r>
              <a:rPr kumimoji="1"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意：パラダイムチェンジ</a:t>
            </a:r>
            <a:endParaRPr kumimoji="1" lang="en-US" altLang="ja-JP" sz="2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342900" indent="-342900">
              <a:buAutoNum type="arabicPeriod"/>
            </a:pP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我々</a:t>
            </a: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の使命・価値観・</a:t>
            </a: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Vision</a:t>
            </a:r>
          </a:p>
          <a:p>
            <a:pPr marL="342900" indent="-342900">
              <a:buAutoNum type="arabicPeriod"/>
            </a:pP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変</a:t>
            </a: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革の</a:t>
            </a: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Action</a:t>
            </a:r>
          </a:p>
          <a:p>
            <a:pPr marL="342900" indent="-342900">
              <a:buAutoNum type="arabicPeriod"/>
            </a:pP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構え（組織変革）</a:t>
            </a: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16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正方形/長方形 64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Action</a:t>
            </a: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：人材育成・組織強化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179513" y="908720"/>
            <a:ext cx="8784976" cy="5860032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3469131" y="1552439"/>
            <a:ext cx="5495358" cy="5119049"/>
            <a:chOff x="3203897" y="1525055"/>
            <a:chExt cx="5616575" cy="5119049"/>
          </a:xfrm>
        </p:grpSpPr>
        <p:sp>
          <p:nvSpPr>
            <p:cNvPr id="50" name="テキスト ボックス 2"/>
            <p:cNvSpPr txBox="1">
              <a:spLocks noChangeArrowheads="1"/>
            </p:cNvSpPr>
            <p:nvPr/>
          </p:nvSpPr>
          <p:spPr bwMode="auto">
            <a:xfrm>
              <a:off x="3203897" y="6305550"/>
              <a:ext cx="561657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1600" b="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　　</a:t>
              </a:r>
              <a:r>
                <a:rPr lang="en-US" altLang="ja-JP" sz="1600" b="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2014</a:t>
              </a:r>
              <a:r>
                <a:rPr lang="ja-JP" altLang="en-US" sz="1600" b="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　</a:t>
              </a:r>
              <a:r>
                <a:rPr lang="en-US" altLang="ja-JP" sz="1600" b="0" dirty="0" smtClean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2015</a:t>
              </a:r>
              <a:r>
                <a:rPr lang="ja-JP" altLang="en-US" sz="1600" b="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　</a:t>
              </a:r>
              <a:r>
                <a:rPr lang="en-US" altLang="ja-JP" sz="1600" b="0" dirty="0" smtClean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2016</a:t>
              </a:r>
              <a:r>
                <a:rPr lang="ja-JP" altLang="en-US" sz="1600" b="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　</a:t>
              </a:r>
              <a:r>
                <a:rPr lang="en-US" altLang="ja-JP" sz="1600" b="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2017</a:t>
              </a:r>
              <a:r>
                <a:rPr lang="ja-JP" altLang="en-US" sz="1600" b="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　</a:t>
              </a:r>
              <a:r>
                <a:rPr lang="en-US" altLang="ja-JP" sz="1600" b="0" dirty="0" smtClean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2018   </a:t>
              </a:r>
              <a:r>
                <a:rPr lang="ja-JP" altLang="en-US" sz="1600" b="0" dirty="0" smtClean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～　　</a:t>
              </a:r>
              <a:r>
                <a:rPr lang="en-US" altLang="ja-JP" sz="1600" b="0" dirty="0" smtClean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2025</a:t>
              </a:r>
              <a:endParaRPr lang="ja-JP" altLang="en-US" sz="1600" b="0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52" name="台形 51"/>
            <p:cNvSpPr/>
            <p:nvPr/>
          </p:nvSpPr>
          <p:spPr>
            <a:xfrm rot="13603091">
              <a:off x="4843856" y="2425988"/>
              <a:ext cx="1256395" cy="4532314"/>
            </a:xfrm>
            <a:prstGeom prst="trapezoid">
              <a:avLst>
                <a:gd name="adj" fmla="val 43519"/>
              </a:avLst>
            </a:prstGeom>
            <a:solidFill>
              <a:srgbClr val="FFFF00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b="0" kern="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cxnSp>
          <p:nvCxnSpPr>
            <p:cNvPr id="53" name="直線コネクタ 20"/>
            <p:cNvCxnSpPr>
              <a:cxnSpLocks noChangeShapeType="1"/>
            </p:cNvCxnSpPr>
            <p:nvPr/>
          </p:nvCxnSpPr>
          <p:spPr bwMode="auto">
            <a:xfrm flipH="1">
              <a:off x="3707135" y="6338888"/>
              <a:ext cx="4537075" cy="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4" name="二等辺三角形 53"/>
            <p:cNvSpPr/>
            <p:nvPr/>
          </p:nvSpPr>
          <p:spPr>
            <a:xfrm rot="2809748">
              <a:off x="6203197" y="2212663"/>
              <a:ext cx="2575697" cy="1200482"/>
            </a:xfrm>
            <a:prstGeom prst="triangle">
              <a:avLst/>
            </a:prstGeom>
            <a:solidFill>
              <a:srgbClr val="FFFF00"/>
            </a:solidFill>
            <a:ln w="127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b="0" kern="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55" name="正方形/長方形 22"/>
            <p:cNvSpPr>
              <a:spLocks noChangeArrowheads="1"/>
            </p:cNvSpPr>
            <p:nvPr/>
          </p:nvSpPr>
          <p:spPr bwMode="auto">
            <a:xfrm>
              <a:off x="3707135" y="5229225"/>
              <a:ext cx="10737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・スキルアップ研修</a:t>
              </a:r>
              <a:endParaRPr lang="en-US" altLang="ja-JP" sz="800" b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　立上げ（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J2</a:t>
              </a: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～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1</a:t>
              </a: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）</a:t>
              </a:r>
            </a:p>
          </p:txBody>
        </p:sp>
        <p:sp>
          <p:nvSpPr>
            <p:cNvPr id="56" name="正方形/長方形 23"/>
            <p:cNvSpPr>
              <a:spLocks noChangeArrowheads="1"/>
            </p:cNvSpPr>
            <p:nvPr/>
          </p:nvSpPr>
          <p:spPr bwMode="auto">
            <a:xfrm>
              <a:off x="3702372" y="4951413"/>
              <a:ext cx="117469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・スキル育成ガイド導入</a:t>
              </a:r>
            </a:p>
          </p:txBody>
        </p:sp>
        <p:sp>
          <p:nvSpPr>
            <p:cNvPr id="58" name="正方形/長方形 25"/>
            <p:cNvSpPr>
              <a:spLocks noChangeArrowheads="1"/>
            </p:cNvSpPr>
            <p:nvPr/>
          </p:nvSpPr>
          <p:spPr bwMode="auto">
            <a:xfrm>
              <a:off x="5758185" y="3141663"/>
              <a:ext cx="132442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・中途採用（有資格者）</a:t>
              </a:r>
            </a:p>
          </p:txBody>
        </p:sp>
        <p:sp>
          <p:nvSpPr>
            <p:cNvPr id="59" name="正方形/長方形 26"/>
            <p:cNvSpPr>
              <a:spLocks noChangeArrowheads="1"/>
            </p:cNvSpPr>
            <p:nvPr/>
          </p:nvSpPr>
          <p:spPr bwMode="auto">
            <a:xfrm>
              <a:off x="5331147" y="2753544"/>
              <a:ext cx="15446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・組織・陣容の整備</a:t>
              </a:r>
            </a:p>
          </p:txBody>
        </p:sp>
        <p:sp>
          <p:nvSpPr>
            <p:cNvPr id="60" name="正方形/長方形 27"/>
            <p:cNvSpPr>
              <a:spLocks noChangeArrowheads="1"/>
            </p:cNvSpPr>
            <p:nvPr/>
          </p:nvSpPr>
          <p:spPr bwMode="auto">
            <a:xfrm>
              <a:off x="5075560" y="2492375"/>
              <a:ext cx="11629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・中途採用</a:t>
              </a:r>
              <a:endParaRPr lang="en-US" altLang="ja-JP" sz="800" b="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（</a:t>
              </a:r>
              <a:r>
                <a:rPr lang="en-US" altLang="ja-JP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25</a:t>
              </a: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名</a:t>
              </a:r>
              <a:r>
                <a:rPr lang="en-US" altLang="ja-JP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/13~17</a:t>
              </a: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年）</a:t>
              </a:r>
            </a:p>
          </p:txBody>
        </p:sp>
        <p:sp>
          <p:nvSpPr>
            <p:cNvPr id="61" name="正方形/長方形 28"/>
            <p:cNvSpPr>
              <a:spLocks noChangeArrowheads="1"/>
            </p:cNvSpPr>
            <p:nvPr/>
          </p:nvSpPr>
          <p:spPr bwMode="auto">
            <a:xfrm>
              <a:off x="3707135" y="2568575"/>
              <a:ext cx="115786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 dirty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・教育プログラム見直し</a:t>
              </a:r>
            </a:p>
          </p:txBody>
        </p:sp>
        <p:cxnSp>
          <p:nvCxnSpPr>
            <p:cNvPr id="62" name="直線コネクタ 29"/>
            <p:cNvCxnSpPr>
              <a:cxnSpLocks noChangeShapeType="1"/>
            </p:cNvCxnSpPr>
            <p:nvPr/>
          </p:nvCxnSpPr>
          <p:spPr bwMode="auto">
            <a:xfrm>
              <a:off x="3707135" y="1916113"/>
              <a:ext cx="0" cy="4429125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3" name="正方形/長方形 30"/>
            <p:cNvSpPr>
              <a:spLocks noChangeArrowheads="1"/>
            </p:cNvSpPr>
            <p:nvPr/>
          </p:nvSpPr>
          <p:spPr bwMode="auto">
            <a:xfrm>
              <a:off x="4067497" y="5905500"/>
              <a:ext cx="89372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・将来を語る会</a:t>
              </a:r>
              <a:endParaRPr lang="en-US" altLang="ja-JP" sz="800" b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（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25</a:t>
              </a: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～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35</a:t>
              </a: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歳）</a:t>
              </a:r>
            </a:p>
          </p:txBody>
        </p:sp>
        <p:sp>
          <p:nvSpPr>
            <p:cNvPr id="64" name="正方形/長方形 31"/>
            <p:cNvSpPr>
              <a:spLocks noChangeArrowheads="1"/>
            </p:cNvSpPr>
            <p:nvPr/>
          </p:nvSpPr>
          <p:spPr bwMode="auto">
            <a:xfrm>
              <a:off x="7150423" y="5157788"/>
              <a:ext cx="85334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・人材交流＃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8</a:t>
              </a:r>
              <a:endParaRPr lang="ja-JP" altLang="en-US" sz="800" b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09" name="正方形/長方形 33"/>
            <p:cNvSpPr>
              <a:spLocks noChangeArrowheads="1"/>
            </p:cNvSpPr>
            <p:nvPr/>
          </p:nvSpPr>
          <p:spPr bwMode="auto">
            <a:xfrm>
              <a:off x="7375847" y="5913438"/>
              <a:ext cx="92568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・将来を語る会</a:t>
              </a:r>
              <a:endParaRPr lang="en-US" altLang="ja-JP" sz="800" b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　（中堅リーダ）</a:t>
              </a:r>
            </a:p>
          </p:txBody>
        </p:sp>
        <p:sp>
          <p:nvSpPr>
            <p:cNvPr id="110" name="正方形/長方形 34"/>
            <p:cNvSpPr>
              <a:spLocks noChangeArrowheads="1"/>
            </p:cNvSpPr>
            <p:nvPr/>
          </p:nvSpPr>
          <p:spPr bwMode="auto">
            <a:xfrm>
              <a:off x="4067497" y="5672138"/>
              <a:ext cx="122516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・実践行動活動レポート</a:t>
              </a:r>
            </a:p>
          </p:txBody>
        </p:sp>
        <p:sp>
          <p:nvSpPr>
            <p:cNvPr id="111" name="正方形/長方形 35"/>
            <p:cNvSpPr>
              <a:spLocks noChangeArrowheads="1"/>
            </p:cNvSpPr>
            <p:nvPr/>
          </p:nvSpPr>
          <p:spPr bwMode="auto">
            <a:xfrm>
              <a:off x="7236147" y="5661025"/>
              <a:ext cx="7103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・育成ローテ</a:t>
              </a:r>
            </a:p>
          </p:txBody>
        </p:sp>
        <p:sp>
          <p:nvSpPr>
            <p:cNvPr id="112" name="正方形/長方形 38"/>
            <p:cNvSpPr>
              <a:spLocks noChangeArrowheads="1"/>
            </p:cNvSpPr>
            <p:nvPr/>
          </p:nvSpPr>
          <p:spPr bwMode="auto">
            <a:xfrm>
              <a:off x="3723010" y="2322513"/>
              <a:ext cx="111916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・スキルアップ研修＃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4</a:t>
              </a:r>
              <a:endParaRPr lang="ja-JP" altLang="en-US" sz="800" b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13" name="正方形/長方形 39"/>
            <p:cNvSpPr>
              <a:spLocks noChangeArrowheads="1"/>
            </p:cNvSpPr>
            <p:nvPr/>
          </p:nvSpPr>
          <p:spPr bwMode="auto">
            <a:xfrm>
              <a:off x="3707135" y="2062163"/>
              <a:ext cx="12117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・シミュレータ研修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Ver.2</a:t>
              </a:r>
            </a:p>
          </p:txBody>
        </p:sp>
        <p:sp>
          <p:nvSpPr>
            <p:cNvPr id="114" name="正方形/長方形 40"/>
            <p:cNvSpPr>
              <a:spLocks noChangeArrowheads="1"/>
            </p:cNvSpPr>
            <p:nvPr/>
          </p:nvSpPr>
          <p:spPr bwMode="auto">
            <a:xfrm>
              <a:off x="5075560" y="4919663"/>
              <a:ext cx="871849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・モデル職場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#1</a:t>
              </a:r>
              <a:endParaRPr lang="ja-JP" altLang="en-US" sz="800" b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16" name="正方形/長方形 47"/>
            <p:cNvSpPr>
              <a:spLocks noChangeArrowheads="1"/>
            </p:cNvSpPr>
            <p:nvPr/>
          </p:nvSpPr>
          <p:spPr bwMode="auto">
            <a:xfrm>
              <a:off x="4283397" y="4725988"/>
              <a:ext cx="3960813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・海外トレーニ（タイ派遣）（中国派遣）　　　（アジア派遣）</a:t>
              </a:r>
            </a:p>
          </p:txBody>
        </p:sp>
        <p:sp>
          <p:nvSpPr>
            <p:cNvPr id="117" name="正方形/長方形 48"/>
            <p:cNvSpPr>
              <a:spLocks noChangeArrowheads="1"/>
            </p:cNvSpPr>
            <p:nvPr/>
          </p:nvSpPr>
          <p:spPr bwMode="auto">
            <a:xfrm>
              <a:off x="3723010" y="3741887"/>
              <a:ext cx="161717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ts val="600"/>
                </a:spcBef>
                <a:buFontTx/>
                <a:buNone/>
              </a:pP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・技能向上教育の必須化</a:t>
              </a:r>
              <a:endParaRPr lang="en-US" altLang="ja-JP" sz="800" b="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  <a:p>
              <a:pPr eaLnBrk="1" hangingPunct="1">
                <a:spcBef>
                  <a:spcPts val="600"/>
                </a:spcBef>
                <a:buFontTx/>
                <a:buNone/>
              </a:pP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・技能検定学科教育の必須化</a:t>
              </a:r>
              <a:endParaRPr lang="en-US" altLang="ja-JP" sz="800" b="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  <a:p>
              <a:pPr eaLnBrk="1" hangingPunct="1">
                <a:spcBef>
                  <a:spcPts val="600"/>
                </a:spcBef>
                <a:buFontTx/>
                <a:buNone/>
              </a:pP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・定期保全実践教育の導入</a:t>
              </a:r>
              <a:endParaRPr lang="en-US" altLang="ja-JP" sz="800" b="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  <a:p>
              <a:pPr eaLnBrk="1" hangingPunct="1">
                <a:spcBef>
                  <a:spcPts val="600"/>
                </a:spcBef>
                <a:buFontTx/>
                <a:buNone/>
              </a:pP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・スキルアップ研修＃</a:t>
              </a:r>
              <a:r>
                <a:rPr lang="en-US" altLang="ja-JP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2</a:t>
              </a: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　</a:t>
              </a:r>
              <a:endParaRPr lang="en-US" altLang="ja-JP" sz="800" b="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  <a:p>
              <a:pPr eaLnBrk="1" hangingPunct="1">
                <a:spcBef>
                  <a:spcPts val="600"/>
                </a:spcBef>
                <a:buFontTx/>
                <a:buNone/>
              </a:pPr>
              <a:r>
                <a:rPr lang="ja-JP" altLang="en-US" sz="800" b="0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・シミュレータ制作、教育プログラム</a:t>
              </a:r>
              <a:endParaRPr lang="en-US" altLang="ja-JP" sz="800" b="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18" name="正方形/長方形 49"/>
            <p:cNvSpPr>
              <a:spLocks noChangeArrowheads="1"/>
            </p:cNvSpPr>
            <p:nvPr/>
          </p:nvSpPr>
          <p:spPr bwMode="auto">
            <a:xfrm>
              <a:off x="4948560" y="5427663"/>
              <a:ext cx="98120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・人事制度の整備</a:t>
              </a:r>
            </a:p>
          </p:txBody>
        </p:sp>
        <p:sp>
          <p:nvSpPr>
            <p:cNvPr id="119" name="正方形/長方形 50"/>
            <p:cNvSpPr>
              <a:spLocks noChangeArrowheads="1"/>
            </p:cNvSpPr>
            <p:nvPr/>
          </p:nvSpPr>
          <p:spPr bwMode="auto">
            <a:xfrm>
              <a:off x="5004122" y="5168900"/>
              <a:ext cx="85334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・人材交流＃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6</a:t>
              </a:r>
              <a:endParaRPr lang="ja-JP" altLang="en-US" sz="800" b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  <p:sp>
          <p:nvSpPr>
            <p:cNvPr id="120" name="正方形/長方形 51"/>
            <p:cNvSpPr>
              <a:spLocks noChangeArrowheads="1"/>
            </p:cNvSpPr>
            <p:nvPr/>
          </p:nvSpPr>
          <p:spPr bwMode="auto">
            <a:xfrm>
              <a:off x="5329560" y="5932488"/>
              <a:ext cx="84156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・将来を語る会</a:t>
              </a:r>
              <a: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/>
              </a:r>
              <a:br>
                <a:rPr lang="en-US" altLang="ja-JP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</a:br>
              <a:r>
                <a:rPr lang="ja-JP" altLang="en-US" sz="800" b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（班長格）</a:t>
              </a:r>
            </a:p>
          </p:txBody>
        </p:sp>
        <p:sp>
          <p:nvSpPr>
            <p:cNvPr id="121" name="正方形/長方形 120"/>
            <p:cNvSpPr/>
            <p:nvPr/>
          </p:nvSpPr>
          <p:spPr>
            <a:xfrm>
              <a:off x="6021804" y="4183071"/>
              <a:ext cx="17955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b="1" u="sng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・女性の活躍促進</a:t>
              </a:r>
            </a:p>
          </p:txBody>
        </p:sp>
        <p:sp>
          <p:nvSpPr>
            <p:cNvPr id="122" name="正方形/長方形 121"/>
            <p:cNvSpPr/>
            <p:nvPr/>
          </p:nvSpPr>
          <p:spPr>
            <a:xfrm>
              <a:off x="5268353" y="3428038"/>
              <a:ext cx="180392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1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・スポーツ振興一体感醸成</a:t>
              </a:r>
            </a:p>
          </p:txBody>
        </p:sp>
        <p:sp>
          <p:nvSpPr>
            <p:cNvPr id="123" name="正方形/長方形 54"/>
            <p:cNvSpPr>
              <a:spLocks noChangeArrowheads="1"/>
            </p:cNvSpPr>
            <p:nvPr/>
          </p:nvSpPr>
          <p:spPr bwMode="auto">
            <a:xfrm>
              <a:off x="5507360" y="5661025"/>
              <a:ext cx="71033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・育成ローテ</a:t>
              </a:r>
            </a:p>
          </p:txBody>
        </p:sp>
        <p:sp>
          <p:nvSpPr>
            <p:cNvPr id="124" name="正方形/長方形 123"/>
            <p:cNvSpPr/>
            <p:nvPr/>
          </p:nvSpPr>
          <p:spPr>
            <a:xfrm>
              <a:off x="5528472" y="3949315"/>
              <a:ext cx="178373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200" b="1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・コンプライアンスの強化</a:t>
              </a:r>
            </a:p>
          </p:txBody>
        </p:sp>
        <p:sp>
          <p:nvSpPr>
            <p:cNvPr id="125" name="正方形/長方形 124"/>
            <p:cNvSpPr/>
            <p:nvPr/>
          </p:nvSpPr>
          <p:spPr>
            <a:xfrm>
              <a:off x="6028013" y="4478814"/>
              <a:ext cx="20899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b="1" u="sng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・グローバル人材育成</a:t>
              </a:r>
            </a:p>
          </p:txBody>
        </p:sp>
        <p:sp>
          <p:nvSpPr>
            <p:cNvPr id="128" name="正方形/長方形 59"/>
            <p:cNvSpPr>
              <a:spLocks noChangeArrowheads="1"/>
            </p:cNvSpPr>
            <p:nvPr/>
          </p:nvSpPr>
          <p:spPr bwMode="auto">
            <a:xfrm>
              <a:off x="5004122" y="4287838"/>
              <a:ext cx="1544638" cy="21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ja-JP" altLang="en-US" sz="800" b="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・福利厚生制度拡充</a:t>
              </a:r>
            </a:p>
          </p:txBody>
        </p:sp>
        <p:sp>
          <p:nvSpPr>
            <p:cNvPr id="129" name="正方形/長方形 128"/>
            <p:cNvSpPr/>
            <p:nvPr/>
          </p:nvSpPr>
          <p:spPr>
            <a:xfrm>
              <a:off x="5419507" y="3617640"/>
              <a:ext cx="1544684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b="1" u="sng" dirty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・健</a:t>
              </a:r>
              <a:r>
                <a:rPr lang="ja-JP" altLang="en-US" sz="1600" b="1" u="sng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康経営</a:t>
              </a:r>
              <a:endParaRPr lang="ja-JP" altLang="en-US" sz="1600" b="1" u="sng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30" name="正方形/長方形 129"/>
            <p:cNvSpPr/>
            <p:nvPr/>
          </p:nvSpPr>
          <p:spPr>
            <a:xfrm>
              <a:off x="3675345" y="2681536"/>
              <a:ext cx="2638426" cy="1154162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l" fontAlgn="auto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ja-JP" altLang="en-US" sz="1000" b="1" dirty="0">
                  <a:ln/>
                  <a:solidFill>
                    <a:schemeClr val="accent3">
                      <a:lumMod val="5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・スキルアップ研修</a:t>
              </a:r>
              <a:r>
                <a:rPr lang="en-US" altLang="ja-JP" sz="1000" b="1" dirty="0">
                  <a:ln/>
                  <a:solidFill>
                    <a:schemeClr val="accent3">
                      <a:lumMod val="5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#3</a:t>
              </a:r>
            </a:p>
            <a:p>
              <a:pPr algn="l" fontAlgn="auto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ja-JP" altLang="en-US" sz="1600" b="1" u="sng" dirty="0">
                  <a:ln/>
                  <a:solidFill>
                    <a:schemeClr val="accent3">
                      <a:lumMod val="5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・若年層の教育内容の充実</a:t>
              </a:r>
              <a:endParaRPr lang="en-US" altLang="ja-JP" sz="1600" b="1" u="sng" dirty="0">
                <a:ln/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l" fontAlgn="auto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ja-JP" altLang="en-US" sz="1200" b="1" dirty="0">
                  <a:ln/>
                  <a:solidFill>
                    <a:schemeClr val="accent3">
                      <a:lumMod val="5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・シミュレータ教育の充</a:t>
              </a:r>
              <a:r>
                <a:rPr lang="ja-JP" altLang="en-US" sz="1200" b="1" dirty="0" smtClean="0">
                  <a:ln/>
                  <a:solidFill>
                    <a:schemeClr val="accent3">
                      <a:lumMod val="5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実</a:t>
              </a:r>
              <a:endParaRPr lang="en-US" altLang="ja-JP" sz="1200" b="1" dirty="0" smtClean="0">
                <a:ln/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l" fontAlgn="auto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ja-JP" altLang="en-US" sz="1600" b="1" u="sng" dirty="0" smtClean="0">
                  <a:ln/>
                  <a:solidFill>
                    <a:schemeClr val="accent3">
                      <a:lumMod val="50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・マルチ人財育成</a:t>
              </a:r>
              <a:endParaRPr lang="en-US" altLang="ja-JP" sz="1600" b="1" u="sng" dirty="0">
                <a:ln/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31" name="正方形/長方形 130"/>
            <p:cNvSpPr/>
            <p:nvPr/>
          </p:nvSpPr>
          <p:spPr>
            <a:xfrm>
              <a:off x="6256638" y="4846992"/>
              <a:ext cx="1659237" cy="338554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u="sng" dirty="0" smtClean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・プロ意識の醸成</a:t>
              </a:r>
              <a:endParaRPr lang="en-US" altLang="ja-JP" sz="1600" u="sng" dirty="0">
                <a:ln w="11430"/>
                <a:solidFill>
                  <a:srgbClr val="1F497D">
                    <a:lumMod val="60000"/>
                    <a:lumOff val="40000"/>
                  </a:srgb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32" name="正方形/長方形 131"/>
            <p:cNvSpPr/>
            <p:nvPr/>
          </p:nvSpPr>
          <p:spPr>
            <a:xfrm>
              <a:off x="6113673" y="5137447"/>
              <a:ext cx="101822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000" dirty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・人材交流＃</a:t>
              </a:r>
              <a:r>
                <a:rPr lang="en-US" altLang="ja-JP" sz="1000" dirty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7</a:t>
              </a:r>
              <a:endParaRPr lang="ja-JP" altLang="en-US" sz="1000" dirty="0">
                <a:ln w="11430"/>
                <a:solidFill>
                  <a:srgbClr val="1F497D">
                    <a:lumMod val="60000"/>
                    <a:lumOff val="40000"/>
                  </a:srgb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33" name="正方形/長方形 132"/>
            <p:cNvSpPr/>
            <p:nvPr/>
          </p:nvSpPr>
          <p:spPr>
            <a:xfrm>
              <a:off x="5939581" y="5373216"/>
              <a:ext cx="2283427" cy="338554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600" u="sng" dirty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・施設スピリットの体現化</a:t>
              </a:r>
              <a:endParaRPr lang="en-US" altLang="ja-JP" sz="1600" u="sng" dirty="0">
                <a:ln w="11430"/>
                <a:solidFill>
                  <a:srgbClr val="1F497D">
                    <a:lumMod val="60000"/>
                    <a:lumOff val="40000"/>
                  </a:srgb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34" name="正方形/長方形 133"/>
            <p:cNvSpPr/>
            <p:nvPr/>
          </p:nvSpPr>
          <p:spPr>
            <a:xfrm>
              <a:off x="6355228" y="5653619"/>
              <a:ext cx="839881" cy="246221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000" dirty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・育成ローテ</a:t>
              </a:r>
            </a:p>
          </p:txBody>
        </p:sp>
        <p:sp>
          <p:nvSpPr>
            <p:cNvPr id="135" name="正方形/長方形 134"/>
            <p:cNvSpPr/>
            <p:nvPr/>
          </p:nvSpPr>
          <p:spPr>
            <a:xfrm>
              <a:off x="6083597" y="5877272"/>
              <a:ext cx="1521276" cy="492443"/>
            </a:xfrm>
            <a:prstGeom prst="rect">
              <a:avLst/>
            </a:prstGeom>
          </p:spPr>
          <p:txBody>
            <a:bodyPr wrap="none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200" dirty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・将来を語る会</a:t>
              </a:r>
              <a:endParaRPr lang="en-US" altLang="ja-JP" sz="1200" dirty="0">
                <a:ln w="11430"/>
                <a:solidFill>
                  <a:srgbClr val="1F497D">
                    <a:lumMod val="60000"/>
                    <a:lumOff val="40000"/>
                  </a:srgb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1400" dirty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　</a:t>
              </a:r>
              <a:r>
                <a:rPr lang="ja-JP" altLang="en-US" sz="1200" dirty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（係長格</a:t>
              </a:r>
              <a:r>
                <a:rPr lang="en-US" altLang="ja-JP" sz="1200" dirty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/</a:t>
              </a:r>
              <a:r>
                <a:rPr lang="ja-JP" altLang="en-US" sz="1200" dirty="0">
                  <a:ln w="11430"/>
                  <a:solidFill>
                    <a:srgbClr val="1F497D">
                      <a:lumMod val="60000"/>
                      <a:lumOff val="40000"/>
                    </a:srgbClr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女性）</a:t>
              </a:r>
              <a:endParaRPr lang="en-US" altLang="ja-JP" sz="1400" dirty="0">
                <a:ln w="11430"/>
                <a:solidFill>
                  <a:srgbClr val="1F497D">
                    <a:lumMod val="60000"/>
                    <a:lumOff val="40000"/>
                  </a:srgbClr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6628739" y="5822375"/>
              <a:ext cx="2051248" cy="52322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2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マインド発揚</a:t>
              </a:r>
            </a:p>
          </p:txBody>
        </p:sp>
        <p:sp>
          <p:nvSpPr>
            <p:cNvPr id="127" name="正方形/長方形 126"/>
            <p:cNvSpPr/>
            <p:nvPr/>
          </p:nvSpPr>
          <p:spPr>
            <a:xfrm rot="2852021">
              <a:off x="6398853" y="2768770"/>
              <a:ext cx="1914307" cy="54915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none">
              <a:spAutoFit/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ja-JP" altLang="en-US" sz="2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基盤の強化</a:t>
              </a:r>
            </a:p>
          </p:txBody>
        </p:sp>
      </p:grpSp>
      <p:sp>
        <p:nvSpPr>
          <p:cNvPr id="51" name="正方形/長方形 50"/>
          <p:cNvSpPr/>
          <p:nvPr/>
        </p:nvSpPr>
        <p:spPr>
          <a:xfrm>
            <a:off x="3375648" y="2396467"/>
            <a:ext cx="1765227" cy="52322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28575">
            <a:solidFill>
              <a:schemeClr val="accent3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l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ja-JP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スキル向上</a:t>
            </a:r>
            <a:endParaRPr lang="en-US" altLang="ja-JP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55708" y="332656"/>
            <a:ext cx="8579060" cy="1631216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endParaRPr lang="en-US" altLang="ja-JP" sz="3600" b="1" u="sng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defRPr/>
            </a:pPr>
            <a:r>
              <a:rPr lang="ja-JP" altLang="en-U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</a:t>
            </a:r>
            <a:r>
              <a:rPr lang="en-US" altLang="ja-JP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『</a:t>
            </a:r>
            <a:r>
              <a:rPr lang="ja-JP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永続的貢献</a:t>
            </a:r>
            <a:r>
              <a:rPr lang="en-US" altLang="ja-JP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』</a:t>
            </a:r>
            <a:r>
              <a:rPr lang="ja-JP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を果</a:t>
            </a:r>
            <a:r>
              <a:rPr lang="ja-JP" alt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たすために</a:t>
            </a:r>
            <a:endParaRPr lang="en-US" altLang="ja-JP" sz="32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>
              <a:defRPr/>
            </a:pPr>
            <a:r>
              <a:rPr lang="ja-JP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　　　　　</a:t>
            </a:r>
            <a:r>
              <a:rPr lang="en-US" altLang="ja-JP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『</a:t>
            </a:r>
            <a:r>
              <a:rPr lang="ja-JP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人</a:t>
            </a:r>
            <a:r>
              <a:rPr lang="ja-JP" altLang="en-US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</a:t>
            </a:r>
            <a:r>
              <a:rPr lang="ja-JP" altLang="en-US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</a:t>
            </a:r>
            <a:r>
              <a:rPr lang="ja-JP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組織</a:t>
            </a:r>
            <a:r>
              <a:rPr lang="en-US" altLang="ja-JP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』</a:t>
            </a:r>
            <a:r>
              <a:rPr lang="ja-JP" altLang="en-US" sz="32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を鍛</a:t>
            </a:r>
            <a:r>
              <a:rPr lang="ja-JP" altLang="en-US" sz="32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える　</a:t>
            </a:r>
            <a:endParaRPr lang="ja-JP" altLang="en-US" sz="32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graphicFrame>
        <p:nvGraphicFramePr>
          <p:cNvPr id="115" name="グラフ 1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360902"/>
              </p:ext>
            </p:extLst>
          </p:nvPr>
        </p:nvGraphicFramePr>
        <p:xfrm>
          <a:off x="395536" y="1803931"/>
          <a:ext cx="3302581" cy="213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6" name="グラフ 1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8744399"/>
              </p:ext>
            </p:extLst>
          </p:nvPr>
        </p:nvGraphicFramePr>
        <p:xfrm>
          <a:off x="508697" y="4427119"/>
          <a:ext cx="3298443" cy="2458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7" name="テキスト ボックス 136"/>
          <p:cNvSpPr txBox="1"/>
          <p:nvPr/>
        </p:nvSpPr>
        <p:spPr>
          <a:xfrm>
            <a:off x="761601" y="1880257"/>
            <a:ext cx="992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【2017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819310" y="4394009"/>
            <a:ext cx="992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【2025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endParaRPr kumimoji="1"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9" name="円/楕円 138"/>
          <p:cNvSpPr/>
          <p:nvPr/>
        </p:nvSpPr>
        <p:spPr>
          <a:xfrm>
            <a:off x="2051720" y="4813975"/>
            <a:ext cx="1323928" cy="1287978"/>
          </a:xfrm>
          <a:prstGeom prst="ellipse">
            <a:avLst/>
          </a:prstGeom>
          <a:noFill/>
          <a:ln w="190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下矢印 2"/>
          <p:cNvSpPr/>
          <p:nvPr/>
        </p:nvSpPr>
        <p:spPr>
          <a:xfrm>
            <a:off x="1763688" y="3991218"/>
            <a:ext cx="1296144" cy="361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8425134" y="152008"/>
            <a:ext cx="513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9/10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8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正方形/長方形 104"/>
          <p:cNvSpPr/>
          <p:nvPr/>
        </p:nvSpPr>
        <p:spPr>
          <a:xfrm>
            <a:off x="177510" y="116632"/>
            <a:ext cx="8786977" cy="59378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構え構築</a:t>
            </a:r>
            <a:endParaRPr lang="ja-JP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348758" y="2060848"/>
            <a:ext cx="1440160" cy="267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保全ソリューション部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2485678" y="815804"/>
            <a:ext cx="1440160" cy="3080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経営企画本部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2485678" y="1289879"/>
            <a:ext cx="1440160" cy="3080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施設ｿﾘｭｰｼｮﾝ本部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352553" y="1297335"/>
            <a:ext cx="1440160" cy="274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ソリューション企</a:t>
            </a:r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画部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4348758" y="1676425"/>
            <a:ext cx="1440160" cy="282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調達部</a:t>
            </a:r>
            <a:endParaRPr kumimoji="1"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485678" y="3294367"/>
            <a:ext cx="1440160" cy="3080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動力施設本部</a:t>
            </a:r>
            <a:endParaRPr kumimoji="1" lang="ja-JP" altLang="en-US" sz="12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149529" y="6113784"/>
            <a:ext cx="1605174" cy="646331"/>
          </a:xfrm>
          <a:prstGeom prst="rect">
            <a:avLst/>
          </a:prstGeom>
          <a:solidFill>
            <a:srgbClr val="0000FF"/>
          </a:solidFill>
        </p:spPr>
        <p:txBody>
          <a:bodyPr wrap="none" lIns="36000" rIns="36000" rtlCol="0">
            <a:spAutoFit/>
          </a:bodyPr>
          <a:lstStyle/>
          <a:p>
            <a:pPr algn="ctr"/>
            <a:r>
              <a:rPr lang="ja-JP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桁違</a:t>
            </a:r>
            <a:r>
              <a:rPr lang="ja-JP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いの競争力</a:t>
            </a:r>
            <a:endParaRPr lang="en-US" altLang="ja-JP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を社会に提供</a:t>
            </a:r>
            <a:endParaRPr lang="en-US" altLang="ja-JP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下矢印 27"/>
          <p:cNvSpPr/>
          <p:nvPr/>
        </p:nvSpPr>
        <p:spPr>
          <a:xfrm>
            <a:off x="374802" y="1185092"/>
            <a:ext cx="1081718" cy="4992176"/>
          </a:xfrm>
          <a:prstGeom prst="downArrow">
            <a:avLst>
              <a:gd name="adj1" fmla="val 58805"/>
              <a:gd name="adj2" fmla="val 39433"/>
            </a:avLst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07504" y="2204864"/>
            <a:ext cx="16946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世界</a:t>
            </a:r>
            <a:r>
              <a:rPr lang="ja-JP" altLang="en-US" dirty="0" smtClean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の優</a:t>
            </a:r>
            <a:r>
              <a:rPr lang="ja-JP" altLang="en-US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れ</a:t>
            </a:r>
            <a:r>
              <a:rPr lang="ja-JP" altLang="en-US" dirty="0" smtClean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た</a:t>
            </a:r>
            <a:endParaRPr lang="en-US" altLang="ja-JP" dirty="0" smtClean="0">
              <a:solidFill>
                <a:srgbClr val="0000CC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dirty="0" smtClean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知</a:t>
            </a:r>
            <a:r>
              <a:rPr lang="ja-JP" altLang="en-US" dirty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恵</a:t>
            </a:r>
            <a:r>
              <a:rPr lang="ja-JP" altLang="en-US" dirty="0" smtClean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を活用した</a:t>
            </a:r>
            <a:endParaRPr lang="en-US" altLang="ja-JP" dirty="0" smtClean="0">
              <a:solidFill>
                <a:srgbClr val="0000CC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開発・設計</a:t>
            </a:r>
            <a:endParaRPr kumimoji="1" lang="ja-JP" altLang="en-US" b="1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20701" y="5282676"/>
            <a:ext cx="12682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次世代</a:t>
            </a:r>
            <a:endParaRPr lang="en-US" altLang="ja-JP" dirty="0" smtClean="0">
              <a:solidFill>
                <a:srgbClr val="0000CC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現場・人</a:t>
            </a:r>
            <a:endParaRPr lang="en-US" altLang="ja-JP" sz="24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17067" y="1178168"/>
            <a:ext cx="11993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0000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先読みした</a:t>
            </a:r>
            <a:endParaRPr kumimoji="1" lang="en-US" altLang="ja-JP" dirty="0" smtClean="0">
              <a:solidFill>
                <a:srgbClr val="0000CC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kumimoji="1" lang="ja-JP" altLang="en-US" sz="24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戦略</a:t>
            </a:r>
            <a:endParaRPr kumimoji="1" lang="en-US" altLang="ja-JP" sz="24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70535" y="3730543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ja-JP" altLang="en-US" sz="20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一気通貫</a:t>
            </a:r>
            <a:endParaRPr lang="en-US" altLang="ja-JP" sz="2000" b="1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6012160" y="1669777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調達戦略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4348758" y="2819028"/>
            <a:ext cx="1440160" cy="284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省エネ</a:t>
            </a:r>
            <a:r>
              <a:rPr lang="en-US" altLang="ja-JP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IT</a:t>
            </a:r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ｿﾘｭｰｼｮﾝ部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4352553" y="2430413"/>
            <a:ext cx="1440160" cy="284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5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建</a:t>
            </a:r>
            <a:r>
              <a:rPr lang="zh-TW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</a:t>
            </a:r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ソリューション</a:t>
            </a:r>
            <a:r>
              <a:rPr lang="zh-TW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部</a:t>
            </a:r>
            <a:endParaRPr lang="zh-TW" altLang="en-US" sz="105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2" name="正方形/長方形 51"/>
          <p:cNvSpPr/>
          <p:nvPr/>
        </p:nvSpPr>
        <p:spPr>
          <a:xfrm>
            <a:off x="4352553" y="815804"/>
            <a:ext cx="1440160" cy="284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経営企画部</a:t>
            </a:r>
          </a:p>
        </p:txBody>
      </p:sp>
      <p:sp>
        <p:nvSpPr>
          <p:cNvPr id="56" name="正方形/長方形 55"/>
          <p:cNvSpPr/>
          <p:nvPr/>
        </p:nvSpPr>
        <p:spPr>
          <a:xfrm>
            <a:off x="4352553" y="3317337"/>
            <a:ext cx="1440160" cy="284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グルーバルＦ</a:t>
            </a:r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ＭＣ</a:t>
            </a:r>
          </a:p>
        </p:txBody>
      </p:sp>
      <p:sp>
        <p:nvSpPr>
          <p:cNvPr id="59" name="正方形/長方形 58"/>
          <p:cNvSpPr/>
          <p:nvPr/>
        </p:nvSpPr>
        <p:spPr>
          <a:xfrm>
            <a:off x="4348758" y="4105647"/>
            <a:ext cx="1440160" cy="284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刈谷動力Ｃ</a:t>
            </a:r>
            <a:endParaRPr kumimoji="1"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4348758" y="4503371"/>
            <a:ext cx="1440160" cy="28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安</a:t>
            </a: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城動力Ｃ</a:t>
            </a:r>
            <a:endParaRPr kumimoji="1"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6012160" y="815801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</a:t>
            </a:r>
            <a:r>
              <a:rPr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事・総務・経理・健康・人材・開発・交通・情報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6012160" y="2052586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施</a:t>
            </a:r>
            <a:r>
              <a:rPr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設プラント・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空調・電気</a:t>
            </a:r>
            <a:r>
              <a:rPr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・保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全人材育成</a:t>
            </a:r>
          </a:p>
        </p:txBody>
      </p:sp>
      <p:sp>
        <p:nvSpPr>
          <p:cNvPr id="66" name="正方形/長方形 65"/>
          <p:cNvSpPr/>
          <p:nvPr/>
        </p:nvSpPr>
        <p:spPr>
          <a:xfrm>
            <a:off x="6012160" y="2430410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事ｻｰﾋﾞｽ・ﾘﾆｭｰｱﾙｻｰﾋﾞ</a:t>
            </a:r>
            <a:r>
              <a:rPr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ｽ・緑化・工事人材育成</a:t>
            </a:r>
            <a:endParaRPr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6022404" y="2819028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省ｴﾈ・</a:t>
            </a:r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DECS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・計装・</a:t>
            </a:r>
            <a:r>
              <a:rPr lang="en-US" altLang="ja-JP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IT</a:t>
            </a:r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人材育成</a:t>
            </a:r>
          </a:p>
        </p:txBody>
      </p:sp>
      <p:sp>
        <p:nvSpPr>
          <p:cNvPr id="69" name="正方形/長方形 68"/>
          <p:cNvSpPr/>
          <p:nvPr/>
        </p:nvSpPr>
        <p:spPr>
          <a:xfrm>
            <a:off x="4352553" y="4897735"/>
            <a:ext cx="1440160" cy="284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西</a:t>
            </a: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尾動力Ｃ</a:t>
            </a:r>
            <a:endParaRPr kumimoji="1"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2" name="正方形/長方形 71"/>
          <p:cNvSpPr/>
          <p:nvPr/>
        </p:nvSpPr>
        <p:spPr>
          <a:xfrm>
            <a:off x="4348758" y="5282158"/>
            <a:ext cx="1440160" cy="284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高</a:t>
            </a: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棚動力Ｃ</a:t>
            </a:r>
            <a:endParaRPr kumimoji="1"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4348758" y="5674965"/>
            <a:ext cx="1440160" cy="284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大</a:t>
            </a: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安動力Ｃ</a:t>
            </a:r>
            <a:endParaRPr kumimoji="1"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7" name="正方形/長方形 76"/>
          <p:cNvSpPr/>
          <p:nvPr/>
        </p:nvSpPr>
        <p:spPr>
          <a:xfrm>
            <a:off x="6022404" y="3318149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ｸﾞﾛｰﾊﾞﾙＦＭ・ＲＨＱ・ＦＳ</a:t>
            </a:r>
            <a:endParaRPr kumimoji="1" lang="en-US" altLang="ja-JP" sz="10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（安全・品質・環境・人材）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9" name="正方形/長方形 78"/>
          <p:cNvSpPr/>
          <p:nvPr/>
        </p:nvSpPr>
        <p:spPr>
          <a:xfrm>
            <a:off x="4363989" y="3713693"/>
            <a:ext cx="1440160" cy="283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建設技術部</a:t>
            </a:r>
            <a:endParaRPr kumimoji="1"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6012160" y="4117059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刈谷・池田・日進・事業部・Ｇ会社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012159" y="4503371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安城・事業部・Ｇ会社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4" name="正方形/長方形 83"/>
          <p:cNvSpPr/>
          <p:nvPr/>
        </p:nvSpPr>
        <p:spPr>
          <a:xfrm>
            <a:off x="4348758" y="6447286"/>
            <a:ext cx="1440160" cy="284254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 dirty="0" smtClean="0">
                <a:solidFill>
                  <a:srgbClr val="FFC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湖西動力Ｃ</a:t>
            </a:r>
            <a:endParaRPr kumimoji="1" lang="ja-JP" altLang="en-US" sz="1050" b="1" dirty="0">
              <a:solidFill>
                <a:srgbClr val="FFC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6012159" y="4898124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西尾・善明・事業部・Ｇ会社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6012160" y="5289659"/>
            <a:ext cx="2952328" cy="276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高棚・阿久比・事業部・Ｇ会社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8" name="正方形/長方形 87"/>
          <p:cNvSpPr/>
          <p:nvPr/>
        </p:nvSpPr>
        <p:spPr>
          <a:xfrm>
            <a:off x="6012160" y="5675695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大安・事業部・Ｇ会社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9" name="正方形/長方形 88"/>
          <p:cNvSpPr/>
          <p:nvPr/>
        </p:nvSpPr>
        <p:spPr>
          <a:xfrm>
            <a:off x="6022404" y="6447283"/>
            <a:ext cx="2952328" cy="284257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アスモ（湖西・豊橋・広島）・事業部・Ｇ会社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95" name="直線コネクタ 94"/>
          <p:cNvCxnSpPr/>
          <p:nvPr/>
        </p:nvCxnSpPr>
        <p:spPr>
          <a:xfrm>
            <a:off x="3925838" y="979826"/>
            <a:ext cx="426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3925838" y="1443897"/>
            <a:ext cx="426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/>
          <p:cNvCxnSpPr/>
          <p:nvPr/>
        </p:nvCxnSpPr>
        <p:spPr>
          <a:xfrm>
            <a:off x="4139195" y="1443897"/>
            <a:ext cx="0" cy="154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/>
          <p:cNvCxnSpPr/>
          <p:nvPr/>
        </p:nvCxnSpPr>
        <p:spPr>
          <a:xfrm flipH="1">
            <a:off x="4139195" y="1842848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/>
          <p:cNvCxnSpPr/>
          <p:nvPr/>
        </p:nvCxnSpPr>
        <p:spPr>
          <a:xfrm flipH="1">
            <a:off x="4139195" y="2204864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/>
          <p:cNvCxnSpPr/>
          <p:nvPr/>
        </p:nvCxnSpPr>
        <p:spPr>
          <a:xfrm flipH="1">
            <a:off x="4139195" y="2593479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/>
          <p:nvPr/>
        </p:nvCxnSpPr>
        <p:spPr>
          <a:xfrm flipH="1">
            <a:off x="4139195" y="2991619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コネクタ 105"/>
          <p:cNvCxnSpPr/>
          <p:nvPr/>
        </p:nvCxnSpPr>
        <p:spPr>
          <a:xfrm>
            <a:off x="3925838" y="3457575"/>
            <a:ext cx="426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4139195" y="3459464"/>
            <a:ext cx="0" cy="315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/>
          <p:cNvCxnSpPr/>
          <p:nvPr/>
        </p:nvCxnSpPr>
        <p:spPr>
          <a:xfrm flipH="1">
            <a:off x="4139195" y="3870573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/>
          <p:cNvCxnSpPr/>
          <p:nvPr/>
        </p:nvCxnSpPr>
        <p:spPr>
          <a:xfrm flipH="1">
            <a:off x="4139195" y="4249663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コネクタ 109"/>
          <p:cNvCxnSpPr/>
          <p:nvPr/>
        </p:nvCxnSpPr>
        <p:spPr>
          <a:xfrm flipH="1">
            <a:off x="4139195" y="4662661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コネクタ 110"/>
          <p:cNvCxnSpPr/>
          <p:nvPr/>
        </p:nvCxnSpPr>
        <p:spPr>
          <a:xfrm flipH="1">
            <a:off x="4139195" y="5431788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/>
          <p:cNvCxnSpPr/>
          <p:nvPr/>
        </p:nvCxnSpPr>
        <p:spPr>
          <a:xfrm flipH="1">
            <a:off x="4139195" y="5817824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/>
          <p:nvPr/>
        </p:nvCxnSpPr>
        <p:spPr>
          <a:xfrm flipH="1">
            <a:off x="4139195" y="6216881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コネクタ 114"/>
          <p:cNvCxnSpPr/>
          <p:nvPr/>
        </p:nvCxnSpPr>
        <p:spPr>
          <a:xfrm flipH="1">
            <a:off x="4139195" y="6610829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/>
          <p:cNvSpPr/>
          <p:nvPr/>
        </p:nvSpPr>
        <p:spPr>
          <a:xfrm>
            <a:off x="6012160" y="3718223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企画設計・建築保全・建設人材育成・建設ＲＨＱ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7" name="正方形/長方形 116"/>
          <p:cNvSpPr/>
          <p:nvPr/>
        </p:nvSpPr>
        <p:spPr>
          <a:xfrm>
            <a:off x="6012160" y="1289876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ビルメン</a:t>
            </a:r>
            <a:r>
              <a:rPr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テ・</a:t>
            </a:r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ソリューション企画・営業戦略・建設業管理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1403648" y="8274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ja-JP" altLang="en-US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全</a:t>
            </a:r>
            <a:r>
              <a:rPr lang="ja-JP" altLang="en-US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社俯瞰</a:t>
            </a:r>
            <a:endParaRPr lang="en-US" altLang="ja-JP" b="1" u="sng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9" name="正方形/長方形 118"/>
          <p:cNvSpPr/>
          <p:nvPr/>
        </p:nvSpPr>
        <p:spPr>
          <a:xfrm>
            <a:off x="2488413" y="1699906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■ソリューション戦略</a:t>
            </a:r>
            <a:endParaRPr lang="en-US" altLang="ja-JP" sz="1200" b="1" dirty="0" smtClean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■高度専門人</a:t>
            </a:r>
            <a:r>
              <a:rPr lang="ja-JP" altLang="en-US" sz="12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材育</a:t>
            </a:r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成</a:t>
            </a:r>
            <a:endParaRPr lang="en-US" altLang="ja-JP" sz="1200" b="1" dirty="0" smtClean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0"/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■アライアンス戦略</a:t>
            </a:r>
            <a:endParaRPr lang="en-US" altLang="ja-JP" sz="1200" b="1" dirty="0" smtClean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0" name="正方形/長方形 119"/>
          <p:cNvSpPr/>
          <p:nvPr/>
        </p:nvSpPr>
        <p:spPr>
          <a:xfrm>
            <a:off x="1397563" y="3212976"/>
            <a:ext cx="11079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ja-JP" altLang="en-US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全</a:t>
            </a:r>
            <a:r>
              <a:rPr lang="ja-JP" altLang="en-US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社統制</a:t>
            </a:r>
            <a:endParaRPr lang="en-US" altLang="ja-JP" b="1" u="sng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0">
              <a:lnSpc>
                <a:spcPct val="150000"/>
              </a:lnSpc>
            </a:pPr>
            <a:r>
              <a:rPr lang="ja-JP" altLang="en-US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超高効</a:t>
            </a:r>
            <a:r>
              <a:rPr lang="ja-JP" altLang="en-US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率</a:t>
            </a:r>
            <a:endParaRPr lang="en-US" altLang="ja-JP" b="1" u="sng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2" name="正方形/長方形 121"/>
          <p:cNvSpPr/>
          <p:nvPr/>
        </p:nvSpPr>
        <p:spPr>
          <a:xfrm>
            <a:off x="2488411" y="2852035"/>
            <a:ext cx="17235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■競争力の大幅引上げ</a:t>
            </a:r>
            <a:endParaRPr lang="en-US" altLang="ja-JP" sz="1200" b="1" dirty="0" smtClean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4" name="正方形/長方形 123"/>
          <p:cNvSpPr/>
          <p:nvPr/>
        </p:nvSpPr>
        <p:spPr>
          <a:xfrm>
            <a:off x="1618387" y="5674064"/>
            <a:ext cx="2291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変革をｸﾞﾛｰﾊﾞﾙに浸透</a:t>
            </a:r>
            <a:endParaRPr lang="en-US" altLang="ja-JP" b="1" u="sng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4499992" y="138341"/>
            <a:ext cx="28083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 u="sng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先鋭集団化への変革</a:t>
            </a:r>
            <a:endParaRPr lang="en-US" altLang="ja-JP" sz="2000" b="1" u="sng" dirty="0" smtClean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体制変更</a:t>
            </a:r>
            <a:r>
              <a:rPr lang="en-US" altLang="ja-JP" sz="1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:18</a:t>
            </a:r>
            <a:r>
              <a:rPr lang="ja-JP" altLang="en-US" sz="1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</a:t>
            </a:r>
            <a:r>
              <a:rPr lang="en-US" altLang="ja-JP" sz="1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</a:t>
            </a:r>
            <a:r>
              <a:rPr lang="ja-JP" altLang="en-US" sz="14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月</a:t>
            </a:r>
            <a:endParaRPr kumimoji="1" lang="en-US" altLang="ja-JP" sz="16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8" name="角丸四角形 127"/>
          <p:cNvSpPr/>
          <p:nvPr/>
        </p:nvSpPr>
        <p:spPr>
          <a:xfrm>
            <a:off x="2770619" y="2339358"/>
            <a:ext cx="956819" cy="325943"/>
          </a:xfrm>
          <a:prstGeom prst="roundRect">
            <a:avLst>
              <a:gd name="adj" fmla="val 4470"/>
            </a:avLst>
          </a:prstGeom>
          <a:solidFill>
            <a:srgbClr val="FFFF99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ja-JP" altLang="en-US" sz="11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</a:t>
            </a:r>
            <a:r>
              <a:rPr lang="ja-JP" altLang="en-US" sz="11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外</a:t>
            </a:r>
            <a:endParaRPr lang="en-US" altLang="ja-JP" sz="11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1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パートナー</a:t>
            </a:r>
            <a:endParaRPr lang="en-US" altLang="ja-JP" sz="11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9" name="角丸四角形 128"/>
          <p:cNvSpPr/>
          <p:nvPr/>
        </p:nvSpPr>
        <p:spPr>
          <a:xfrm>
            <a:off x="2895101" y="2479368"/>
            <a:ext cx="956819" cy="325943"/>
          </a:xfrm>
          <a:prstGeom prst="roundRect">
            <a:avLst>
              <a:gd name="adj" fmla="val 4470"/>
            </a:avLst>
          </a:prstGeom>
          <a:solidFill>
            <a:srgbClr val="FFFF99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 anchorCtr="1"/>
          <a:lstStyle/>
          <a:p>
            <a:pPr algn="ctr"/>
            <a:r>
              <a:rPr lang="ja-JP" altLang="en-US" sz="11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</a:t>
            </a:r>
            <a:r>
              <a:rPr lang="ja-JP" altLang="en-US" sz="11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外</a:t>
            </a:r>
            <a:endParaRPr lang="en-US" altLang="ja-JP" sz="11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/>
            <a:r>
              <a:rPr lang="ja-JP" altLang="en-US" sz="1100" b="1" dirty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パートナー</a:t>
            </a:r>
            <a:endParaRPr lang="en-US" altLang="ja-JP" sz="1100" b="1" dirty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0" name="正方形/長方形 129"/>
          <p:cNvSpPr/>
          <p:nvPr/>
        </p:nvSpPr>
        <p:spPr>
          <a:xfrm>
            <a:off x="2473873" y="3803556"/>
            <a:ext cx="18100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■オペレ</a:t>
            </a:r>
            <a:r>
              <a:rPr lang="ja-JP" altLang="en-US" sz="12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ーショ</a:t>
            </a:r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ン</a:t>
            </a:r>
            <a:endParaRPr lang="en-US" altLang="ja-JP" sz="1200" b="1" dirty="0" smtClean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の現場を変える</a:t>
            </a:r>
            <a:endParaRPr lang="en-US" altLang="ja-JP" sz="1200" b="1" dirty="0" smtClean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</a:t>
            </a:r>
            <a:r>
              <a:rPr lang="en-US" altLang="ja-JP" sz="1200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r>
              <a:rPr lang="ja-JP" altLang="en-US" sz="1200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開発</a:t>
            </a:r>
            <a:endParaRPr lang="en-US" altLang="ja-JP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・マルチ人材</a:t>
            </a:r>
            <a:endParaRPr lang="en-US" altLang="ja-JP" sz="1200" dirty="0" smtClean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200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・応受援活性化</a:t>
            </a:r>
            <a:endParaRPr lang="en-US" altLang="ja-JP" sz="1200" dirty="0" smtClean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ja-JP" altLang="en-US" sz="1200" dirty="0">
              <a:solidFill>
                <a:srgbClr val="00206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■現</a:t>
            </a:r>
            <a:r>
              <a:rPr lang="ja-JP" altLang="en-US" sz="12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場力</a:t>
            </a:r>
            <a:r>
              <a:rPr lang="ja-JP" altLang="en-US" sz="1200" b="1" dirty="0" smtClean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の大</a:t>
            </a:r>
            <a:r>
              <a:rPr lang="ja-JP" altLang="en-US" sz="1200" b="1" dirty="0">
                <a:solidFill>
                  <a:srgbClr val="00206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幅引上げ</a:t>
            </a:r>
          </a:p>
          <a:p>
            <a:endParaRPr lang="en-US" altLang="ja-JP" sz="12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1" name="テキスト ボックス 130"/>
          <p:cNvSpPr txBox="1"/>
          <p:nvPr/>
        </p:nvSpPr>
        <p:spPr>
          <a:xfrm>
            <a:off x="980497" y="4311975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3" name="正方形/長方形 132"/>
          <p:cNvSpPr/>
          <p:nvPr/>
        </p:nvSpPr>
        <p:spPr>
          <a:xfrm>
            <a:off x="1470576" y="132407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ｿﾘｭｰｼｮﾝ</a:t>
            </a:r>
            <a:endParaRPr lang="en-US" altLang="ja-JP" b="1" u="sng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4" name="V 字形矢印 133"/>
          <p:cNvSpPr/>
          <p:nvPr/>
        </p:nvSpPr>
        <p:spPr>
          <a:xfrm rot="16200000">
            <a:off x="1202671" y="2217613"/>
            <a:ext cx="1561678" cy="561256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ja-JP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ＰＳ</a:t>
            </a:r>
            <a:endParaRPr kumimoji="1" lang="ja-JP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35" name="V 字形矢印 134"/>
          <p:cNvSpPr/>
          <p:nvPr/>
        </p:nvSpPr>
        <p:spPr>
          <a:xfrm rot="5400000">
            <a:off x="1198197" y="4574398"/>
            <a:ext cx="1570626" cy="561256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ja-JP" altLang="en-US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ＰＳ</a:t>
            </a:r>
            <a:endParaRPr kumimoji="1" lang="ja-JP" altLang="en-US" sz="1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8336968" y="152008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10/10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4348758" y="6063716"/>
            <a:ext cx="1440160" cy="284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幸</a:t>
            </a: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田動力Ｃ</a:t>
            </a:r>
            <a:endParaRPr kumimoji="1" lang="ja-JP" altLang="en-US" sz="105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90" name="直線コネクタ 89"/>
          <p:cNvCxnSpPr/>
          <p:nvPr/>
        </p:nvCxnSpPr>
        <p:spPr>
          <a:xfrm flipH="1">
            <a:off x="4139195" y="5039862"/>
            <a:ext cx="209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/>
          <p:cNvSpPr/>
          <p:nvPr/>
        </p:nvSpPr>
        <p:spPr>
          <a:xfrm>
            <a:off x="6022404" y="6068965"/>
            <a:ext cx="2952328" cy="284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幸田・豊橋（アスモ含む）・事業部・Ｇ会社</a:t>
            </a:r>
            <a:endParaRPr kumimoji="1" lang="ja-JP" altLang="en-US" sz="10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45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493852"/>
              </p:ext>
            </p:extLst>
          </p:nvPr>
        </p:nvGraphicFramePr>
        <p:xfrm>
          <a:off x="179512" y="476672"/>
          <a:ext cx="8856985" cy="626689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8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02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5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12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121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121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16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6173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KPI</a:t>
                      </a:r>
                      <a:r>
                        <a:rPr lang="ja-JP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lang="ja-JP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18</a:t>
                      </a:r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</a:t>
                      </a:r>
                      <a:r>
                        <a:rPr lang="ja-JP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度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19</a:t>
                      </a:r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年度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</a:t>
                      </a:r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</a:t>
                      </a:r>
                      <a:r>
                        <a:rPr lang="ja-JP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度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21</a:t>
                      </a:r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</a:t>
                      </a:r>
                      <a:r>
                        <a:rPr lang="ja-JP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度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ＷＧ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5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財務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ECFF">
                        <a:alpha val="1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売上高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ECFF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個別売上年率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％向上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95.3</a:t>
                      </a:r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97.1</a:t>
                      </a:r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99.0</a:t>
                      </a:r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101.0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経企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営業利益額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10.8</a:t>
                      </a:r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10.9</a:t>
                      </a:r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11.4</a:t>
                      </a:r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11.2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営業利益率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10.8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11.2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11.5</a:t>
                      </a:r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11.1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56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体質</a:t>
                      </a:r>
                    </a:p>
                  </a:txBody>
                  <a:tcPr marL="0" marR="0" marT="18000" marB="18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>
                        <a:alpha val="1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付加価値生産性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前年比向上度１％</a:t>
                      </a:r>
                      <a:r>
                        <a:rPr lang="en-US" altLang="ja-JP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直接</a:t>
                      </a:r>
                      <a:r>
                        <a:rPr lang="en-US" altLang="ja-JP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  <a:r>
                        <a:rPr lang="ja-JP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en-US" altLang="ja-JP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/</a:t>
                      </a:r>
                      <a:r>
                        <a:rPr lang="ja-JP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将来投資</a:t>
                      </a:r>
                      <a:r>
                        <a:rPr lang="en-US" altLang="ja-JP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lang="ja-JP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  <a:endParaRPr lang="en-US" altLang="ja-JP" sz="7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101.0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101.0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101.0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101.0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サービス生産</a:t>
                      </a:r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性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前年比向上度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％（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17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見込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1.360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）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1.374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1.389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1.403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1.417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DN</a:t>
                      </a:r>
                      <a:r>
                        <a:rPr lang="ja-JP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Ｇ外</a:t>
                      </a:r>
                      <a:r>
                        <a:rPr lang="ja-JP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流出費売上比率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前年比低減（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17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見込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40.4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36.7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33.4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30.3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27.5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売上構成比率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施設・事業部・Ｇ会社・他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（検討中）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368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貢献度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ECFF">
                        <a:alpha val="15000"/>
                      </a:srgb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経費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vert="eaVert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運転委託原単位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sng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運転保全委託費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/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施設あり高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875.4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869.6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858.1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846.6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運転保全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000" b="1" i="0" u="none" strike="noStrike" dirty="0" smtClean="0">
                        <a:solidFill>
                          <a:srgbClr val="C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建設委託原単位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sng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企画設計委託費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/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企画設計件数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13.8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13.5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13.2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12.9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％）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建設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000" b="1" i="0" u="none" strike="noStrike" dirty="0" smtClean="0">
                        <a:solidFill>
                          <a:srgbClr val="C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運転費原単位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（排水薬品＋汚泥）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/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排水量　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0.67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0.65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0.63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0.61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運転保全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保全費原単位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保全費</a:t>
                      </a:r>
                      <a:r>
                        <a:rPr lang="en-US" altLang="ja-JP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/</a:t>
                      </a:r>
                      <a:r>
                        <a:rPr lang="ja-JP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動力設備有り高</a:t>
                      </a:r>
                      <a:r>
                        <a:rPr lang="en-US" altLang="ja-JP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(CGS</a:t>
                      </a:r>
                      <a:r>
                        <a:rPr lang="ja-JP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除く）</a:t>
                      </a: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（検討中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/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維持、もしくは低減）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184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エコビジョン</a:t>
                      </a:r>
                      <a:endParaRPr kumimoji="1" lang="ja-JP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vert="eaVert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削減量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技術改善実績（単年度）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技術改善実績（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15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年度～累計）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5,000</a:t>
                      </a:r>
                      <a:r>
                        <a:rPr 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t-co2</a:t>
                      </a: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20,000t-co2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5,000</a:t>
                      </a:r>
                      <a:r>
                        <a:rPr 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t-co2</a:t>
                      </a: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25,000t-co2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5,000</a:t>
                      </a:r>
                      <a:r>
                        <a:rPr 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t-co2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30,000t-co2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5,000t-co2</a:t>
                      </a: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35,000t-co2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環境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184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00" b="1" i="0" u="none" strike="noStrike" dirty="0" smtClean="0">
                        <a:solidFill>
                          <a:srgbClr val="C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水資源削減量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削減率（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18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年度～累計）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削減量（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18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年度～累計）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m3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ー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4.0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110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千ｍ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（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25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年度：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140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千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m3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）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00" b="1" i="0" u="none" strike="noStrike" dirty="0">
                        <a:solidFill>
                          <a:srgbClr val="0033CC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緑化評価点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88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96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環境ブランド</a:t>
                      </a:r>
                      <a:endParaRPr lang="zh-TW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受賞歴（省エネ）</a:t>
                      </a: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社内省エネ発表入賞１件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社外省エネ発表入賞１件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184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000" b="1" i="0" u="none" strike="noStrike" dirty="0">
                        <a:solidFill>
                          <a:srgbClr val="0033CC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受賞歴（緑化）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センター会長賞</a:t>
                      </a: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拠点受賞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センター会長賞</a:t>
                      </a: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拠点受賞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中部経済産業</a:t>
                      </a:r>
                    </a:p>
                    <a:p>
                      <a:pPr algn="ctr" fontAlgn="ctr"/>
                      <a:r>
                        <a:rPr lang="zh-TW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局長賞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受賞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グローバル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vert="eaVert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個社自立化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</a:t>
                      </a:r>
                      <a:r>
                        <a:rPr lang="ja-JP" altLang="en-US" sz="1000" b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自律度</a:t>
                      </a:r>
                      <a:endParaRPr lang="ja-JP" altLang="en-US" sz="1000" b="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000" b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3.0</a:t>
                      </a:r>
                      <a:endParaRPr lang="ja-JP" altLang="en-US" sz="1000" b="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3.5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3.75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4.0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ｸﾞﾛｰﾊﾞﾙ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504876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00" b="1" i="0" u="none" strike="noStrike" dirty="0">
                        <a:solidFill>
                          <a:srgbClr val="C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vert="eaVert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運転スキル</a:t>
                      </a:r>
                      <a:endParaRPr kumimoji="1" lang="en-US" altLang="ja-JP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全職種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L3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各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人以上</a:t>
                      </a:r>
                      <a:endParaRPr lang="en-US" altLang="ja-JP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en-US" altLang="ja-JP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</a:t>
                      </a:r>
                      <a:r>
                        <a:rPr lang="ja-JP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拠点実情に合った配置</a:t>
                      </a:r>
                      <a:endParaRPr lang="ja-JP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全職種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L3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各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人以上</a:t>
                      </a:r>
                      <a:endParaRPr lang="en-US" altLang="ja-JP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en-US" altLang="ja-JP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</a:t>
                      </a:r>
                      <a:r>
                        <a:rPr lang="ja-JP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拠点実情に合った配置</a:t>
                      </a:r>
                      <a:endParaRPr lang="ja-JP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全職種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L3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各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人以上</a:t>
                      </a:r>
                      <a:endParaRPr lang="en-US" altLang="ja-JP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en-US" altLang="ja-JP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</a:t>
                      </a:r>
                      <a:r>
                        <a:rPr lang="ja-JP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拠点実情に合った配置</a:t>
                      </a:r>
                      <a:endParaRPr lang="ja-JP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←</a:t>
                      </a:r>
                      <a:endParaRPr lang="ja-JP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7184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zh-TW" sz="1000" b="1" i="0" u="none" strike="noStrike" dirty="0">
                        <a:solidFill>
                          <a:srgbClr val="0033CC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安全スキル</a:t>
                      </a:r>
                      <a:endParaRPr kumimoji="1" lang="ja-JP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ja-JP" altLang="en-US" sz="1000" b="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ｷｰﾊﾟｿ</a:t>
                      </a:r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ﾝ・立合い者</a:t>
                      </a:r>
                      <a:endParaRPr kumimoji="1" lang="en-US" altLang="ja-JP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全員</a:t>
                      </a:r>
                      <a:r>
                        <a:rPr kumimoji="1" lang="en-US" altLang="ja-JP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L3</a:t>
                      </a:r>
                      <a:endParaRPr kumimoji="1" lang="ja-JP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ｷｰﾊﾟｿﾝ・立合い者</a:t>
                      </a:r>
                      <a:endParaRPr kumimoji="1" lang="en-US" altLang="ja-JP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全員</a:t>
                      </a:r>
                      <a:r>
                        <a:rPr kumimoji="1" lang="en-US" altLang="ja-JP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L3</a:t>
                      </a:r>
                      <a:endParaRPr kumimoji="1" lang="ja-JP" altLang="en-US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ｷｰﾊﾟｿﾝ・立合い者</a:t>
                      </a:r>
                      <a:endParaRPr kumimoji="1" lang="en-US" altLang="ja-JP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/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全員</a:t>
                      </a:r>
                      <a:r>
                        <a:rPr kumimoji="1" lang="en-US" altLang="ja-JP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L3</a:t>
                      </a:r>
                      <a:endParaRPr kumimoji="1" lang="ja-JP" altLang="en-US" sz="10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←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ja-JP" altLang="en-US" sz="105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184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ソリューション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vert="eaVert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保全</a:t>
                      </a:r>
                      <a:endParaRPr lang="en-US" altLang="zh-TW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保全費ＣＤ</a:t>
                      </a: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0.3</a:t>
                      </a:r>
                      <a:r>
                        <a:rPr lang="ja-JP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endParaRPr lang="ja-JP" alt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0.6</a:t>
                      </a:r>
                      <a:r>
                        <a:rPr lang="ja-JP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endParaRPr lang="ja-JP" alt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1.6</a:t>
                      </a:r>
                      <a:r>
                        <a:rPr lang="ja-JP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endParaRPr lang="ja-JP" alt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2.5</a:t>
                      </a:r>
                      <a:r>
                        <a:rPr lang="ja-JP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endParaRPr lang="ja-JP" alt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運転保全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000" b="1" i="0" u="none" strike="noStrike" dirty="0" smtClean="0">
                        <a:solidFill>
                          <a:srgbClr val="0033CC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建設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大型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PJ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除く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lang="zh-TW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貢献度　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％ＣＤ</a:t>
                      </a: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億円以上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億円以上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3.4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億円以上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3.6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億円以上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建設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38591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00" b="1" i="0" u="none" strike="noStrike" dirty="0" smtClean="0">
                        <a:solidFill>
                          <a:srgbClr val="0033CC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省エネ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IT</a:t>
                      </a:r>
                      <a:endParaRPr lang="ja-JP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D-EMS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による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削減貢献度（）内累計</a:t>
                      </a:r>
                      <a:endParaRPr lang="en-US" altLang="ja-JP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0.8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(1.6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※17</a:t>
                      </a:r>
                      <a:r>
                        <a:rPr lang="ja-JP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年度～累計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0.8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(2.4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lang="ja-JP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0.8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(3.2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lang="ja-JP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0.9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(4.1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省ｴﾈ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5563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00" b="1" i="0" u="none" strike="noStrike" dirty="0" smtClean="0">
                        <a:solidFill>
                          <a:srgbClr val="0033CC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Ｇ会社ｿﾘｭｰｼｮﾝ展開</a:t>
                      </a:r>
                    </a:p>
                  </a:txBody>
                  <a:tcPr marL="0" marR="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貢献度　（）内累計</a:t>
                      </a:r>
                    </a:p>
                  </a:txBody>
                  <a:tcPr marL="0" marR="0" marT="18000" marB="18000" anchor="ctr">
                    <a:solidFill>
                      <a:srgbClr val="CCECFF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５社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５社（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社）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５社（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15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社）</a:t>
                      </a:r>
                      <a:endParaRPr lang="ja-JP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６社（</a:t>
                      </a:r>
                      <a:r>
                        <a:rPr lang="en-US" altLang="ja-JP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21</a:t>
                      </a:r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社）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企画</a:t>
                      </a:r>
                      <a:endParaRPr lang="en-US" altLang="ja-JP" sz="10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18000" marB="1800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4" name="テキスト ボックス 3"/>
          <p:cNvSpPr txBox="1"/>
          <p:nvPr/>
        </p:nvSpPr>
        <p:spPr>
          <a:xfrm>
            <a:off x="8471621" y="15200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100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補足</a:t>
            </a:r>
            <a:endParaRPr lang="ja-JP" altLang="en-US" sz="110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6200" y="19472"/>
            <a:ext cx="7924800" cy="457200"/>
          </a:xfrm>
          <a:prstGeom prst="rect">
            <a:avLst/>
          </a:prstGeom>
        </p:spPr>
        <p:txBody>
          <a:bodyPr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/>
            <a:r>
              <a:rPr lang="en-US" altLang="ja-JP" sz="2400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21</a:t>
            </a:r>
            <a:r>
              <a:rPr lang="ja-JP" altLang="en-US" sz="2400" kern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中期</a:t>
            </a:r>
            <a:r>
              <a:rPr lang="ja-JP" altLang="en-US" sz="2400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計画ＫＰＩ（</a:t>
            </a:r>
            <a:r>
              <a:rPr lang="en-US" altLang="ja-JP" sz="2400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1/2</a:t>
            </a:r>
            <a:r>
              <a:rPr lang="ja-JP" altLang="en-US" sz="2400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　</a:t>
            </a:r>
          </a:p>
        </p:txBody>
      </p:sp>
    </p:spTree>
    <p:extLst>
      <p:ext uri="{BB962C8B-B14F-4D97-AF65-F5344CB8AC3E}">
        <p14:creationId xmlns:p14="http://schemas.microsoft.com/office/powerpoint/2010/main" val="766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916251"/>
              </p:ext>
            </p:extLst>
          </p:nvPr>
        </p:nvGraphicFramePr>
        <p:xfrm>
          <a:off x="179513" y="498720"/>
          <a:ext cx="8758902" cy="62518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71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8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6958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53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114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34506">
                <a:tc rowSpan="2" gridSpan="3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KPI</a:t>
                      </a:r>
                      <a:r>
                        <a:rPr lang="ja-JP" altLang="en-US" sz="900" b="1" u="none" strike="noStrike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18</a:t>
                      </a:r>
                      <a:r>
                        <a:rPr lang="ja-JP" altLang="en-US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</a:t>
                      </a:r>
                      <a:r>
                        <a:rPr lang="ja-JP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度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19</a:t>
                      </a:r>
                      <a:r>
                        <a:rPr lang="ja-JP" altLang="en-US" sz="9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年度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</a:t>
                      </a:r>
                      <a:r>
                        <a:rPr lang="ja-JP" altLang="en-US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</a:t>
                      </a:r>
                      <a:r>
                        <a:rPr lang="ja-JP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度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21</a:t>
                      </a:r>
                      <a:r>
                        <a:rPr lang="ja-JP" altLang="en-US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</a:t>
                      </a:r>
                      <a:r>
                        <a:rPr lang="ja-JP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度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506">
                <a:tc gridSpan="3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目標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評価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目標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評価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目標 </a:t>
                      </a:r>
                      <a:r>
                        <a:rPr lang="en-US" altLang="zh-TW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</a:t>
                      </a:r>
                      <a:endParaRPr lang="zh-TW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評価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目標 </a:t>
                      </a:r>
                      <a:r>
                        <a:rPr lang="en-US" altLang="zh-TW" sz="9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</a:t>
                      </a:r>
                      <a:endParaRPr lang="zh-TW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評価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ＷＧ</a:t>
                      </a:r>
                      <a:endParaRPr lang="ja-JP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37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安全</a:t>
                      </a: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職場安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赤チン以上</a:t>
                      </a:r>
                      <a:endParaRPr lang="en-US" altLang="ja-JP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ＦＭ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元請工事安</a:t>
                      </a:r>
                      <a:r>
                        <a:rPr lang="zh-TW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</a:t>
                      </a:r>
                      <a:endParaRPr lang="zh-TW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休業災害以上</a:t>
                      </a:r>
                      <a:endParaRPr kumimoji="1" lang="en-US" altLang="ja-JP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外</a:t>
                      </a:r>
                      <a:r>
                        <a:rPr lang="zh-CN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来工</a:t>
                      </a:r>
                      <a:r>
                        <a:rPr lang="zh-CN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事安</a:t>
                      </a:r>
                      <a:r>
                        <a:rPr lang="zh-CN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</a:t>
                      </a:r>
                      <a:endParaRPr lang="zh-CN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休業災害以上</a:t>
                      </a:r>
                      <a:endParaRPr kumimoji="1" lang="en-US" altLang="ja-JP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交通安全</a:t>
                      </a:r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加害人身</a:t>
                      </a:r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経企</a:t>
                      </a:r>
                      <a:endParaRPr lang="en-US" altLang="ja-JP" sz="9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交通安全</a:t>
                      </a:r>
                      <a:r>
                        <a:rPr lang="en-US" altLang="zh-TW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zh-TW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加害物損</a:t>
                      </a:r>
                      <a:r>
                        <a:rPr lang="en-US" altLang="zh-TW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lang="en-US" altLang="zh-TW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37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品質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生産阻害率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0.25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0.25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0.25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0.25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ＦＭ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事務所・実験阻害率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1.0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重要環境トラブル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6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コジェネ停止ロス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コージェネ運転</a:t>
                      </a:r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CO2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損失率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0.2%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0.2%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0.2%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0.2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22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スキル</a:t>
                      </a:r>
                      <a:endParaRPr lang="en-US" altLang="ja-JP" sz="900" b="0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スキルレベル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FS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全体スキル</a:t>
                      </a:r>
                      <a:endParaRPr lang="en-US" altLang="ja-JP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（自職種平均</a:t>
                      </a:r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2.6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≧）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2.5LV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2.5LV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2.6LV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2.6LV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経企</a:t>
                      </a:r>
                      <a:endParaRPr lang="en-US" altLang="ja-JP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</a:t>
                      </a:r>
                      <a:endParaRPr lang="en-US" altLang="ja-JP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保全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00" b="1" i="0" u="none" strike="noStrike" kern="1200" dirty="0" smtClean="0">
                        <a:solidFill>
                          <a:srgbClr val="C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ﾏﾙﾁｽｷﾙ保有率（１０％）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―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５</a:t>
                      </a:r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%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8%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10%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51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900" b="1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工事立会者評価</a:t>
                      </a:r>
                      <a:endParaRPr lang="en-US" altLang="ja-JP" sz="900" b="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/>
                      <a:r>
                        <a:rPr lang="ja-JP" altLang="en-US" sz="9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（工事関係従事者平均点）</a:t>
                      </a:r>
                      <a:endParaRPr lang="en-US" altLang="ja-JP" sz="900" b="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2.55LV</a:t>
                      </a:r>
                      <a:endParaRPr lang="ja-JP" altLang="en-US" sz="9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9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2.7LV</a:t>
                      </a:r>
                      <a:endParaRPr lang="ja-JP" altLang="en-US" sz="9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9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2.85LV</a:t>
                      </a:r>
                      <a:endParaRPr lang="ja-JP" altLang="en-US" sz="9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9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9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3.00LV</a:t>
                      </a:r>
                      <a:endParaRPr lang="ja-JP" altLang="en-US" sz="9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ja-JP" altLang="en-US" sz="9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ja-JP" altLang="en-US" sz="105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22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マインド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応受援活性度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応受援工数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13,650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ｈ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14,300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ｈ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14,950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ｈ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15,600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ｈ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</a:t>
                      </a:r>
                      <a:endParaRPr lang="en-US" altLang="ja-JP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保全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51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職場満足度指標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9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ｱﾝｹｰﾄｽｺｱ（</a:t>
                      </a:r>
                      <a:r>
                        <a:rPr lang="en-US" altLang="ja-JP" sz="9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</a:t>
                      </a:r>
                      <a:r>
                        <a:rPr lang="ja-JP" altLang="en-US" sz="9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点）</a:t>
                      </a:r>
                      <a:endParaRPr lang="ja-JP" altLang="en-US" sz="9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4.1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4.2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4.3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4.4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経企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137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基盤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zh-TW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職業性疾病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発症件数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kumimoji="1" lang="ja-JP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endParaRPr kumimoji="1" lang="ja-JP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zh-TW" altLang="en-U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健</a:t>
                      </a:r>
                      <a:r>
                        <a:rPr kumimoji="1" lang="zh-TW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康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経営</a:t>
                      </a:r>
                      <a:r>
                        <a:rPr kumimoji="1" lang="en-US" altLang="zh-TW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新指標</a:t>
                      </a:r>
                      <a:r>
                        <a:rPr kumimoji="1" lang="zh-TW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）</a:t>
                      </a:r>
                      <a:endParaRPr kumimoji="1" lang="zh-TW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生活習慣スコア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≧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71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≧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72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≧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73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≧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健康経営度評価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：点数</a:t>
                      </a:r>
                      <a:endParaRPr kumimoji="1"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15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％ＵＰ／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21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60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63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66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心の健康チェック</a:t>
                      </a:r>
                      <a:endParaRPr kumimoji="1" lang="zh-TW" altLang="en-US" sz="9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ｽﾄﾚｽ状況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(100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以下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137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zh-TW" altLang="en-US" sz="1000" b="1" i="0" u="none" strike="noStrike" kern="1200" dirty="0" smtClean="0">
                        <a:solidFill>
                          <a:srgbClr val="C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ﾊﾟﾌｫｰﾏﾝｽ状況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(100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～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94)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100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5138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コンプライアンス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違反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65138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情報セキュリティー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事件・事故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65138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働き方改革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有休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取得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/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年）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19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日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日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日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日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66817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6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kumimoji="1" lang="ja-JP" altLang="en-US" sz="1000" b="1" i="0" u="none" strike="noStrike" kern="1200" dirty="0">
                        <a:solidFill>
                          <a:srgbClr val="C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残業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(540</a:t>
                      </a:r>
                      <a:r>
                        <a:rPr kumimoji="1" lang="ja-JP" altLang="en-U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Ｈ超人数</a:t>
                      </a:r>
                      <a:r>
                        <a:rPr kumimoji="1" lang="en-US" altLang="ja-JP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  <a:endParaRPr kumimoji="1" lang="ja-JP" altLang="en-U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人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人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人</a:t>
                      </a:r>
                      <a:endParaRPr lang="ja-JP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</a:t>
                      </a:r>
                      <a:r>
                        <a:rPr lang="ja-JP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人</a:t>
                      </a:r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900" b="0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altLang="ja-JP" sz="1050" b="1" i="0" u="none" strike="noStrike" dirty="0">
                        <a:solidFill>
                          <a:srgbClr val="FF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8471621" y="15200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100" dirty="0" smtClean="0">
                <a:solidFill>
                  <a:prstClr val="white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補足</a:t>
            </a:r>
            <a:endParaRPr lang="ja-JP" altLang="en-US" sz="1100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6200" y="19472"/>
            <a:ext cx="7924800" cy="457200"/>
          </a:xfrm>
          <a:prstGeom prst="rect">
            <a:avLst/>
          </a:prstGeom>
        </p:spPr>
        <p:txBody>
          <a:bodyPr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l" eaLnBrk="1" hangingPunct="1"/>
            <a:r>
              <a:rPr lang="en-US" altLang="ja-JP" sz="2400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21</a:t>
            </a:r>
            <a:r>
              <a:rPr lang="ja-JP" altLang="en-US" sz="2400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中期計画ＫＰＩ（</a:t>
            </a:r>
            <a:r>
              <a:rPr lang="en-US" altLang="ja-JP" sz="2400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2/2</a:t>
            </a:r>
            <a:r>
              <a:rPr lang="ja-JP" altLang="en-US" sz="2400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　</a:t>
            </a:r>
          </a:p>
        </p:txBody>
      </p:sp>
    </p:spTree>
    <p:extLst>
      <p:ext uri="{BB962C8B-B14F-4D97-AF65-F5344CB8AC3E}">
        <p14:creationId xmlns:p14="http://schemas.microsoft.com/office/powerpoint/2010/main" val="35943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743"/>
              </p:ext>
            </p:extLst>
          </p:nvPr>
        </p:nvGraphicFramePr>
        <p:xfrm>
          <a:off x="179388" y="889669"/>
          <a:ext cx="8785100" cy="6028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90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項目</a:t>
                      </a:r>
                      <a:endParaRPr kumimoji="1" lang="en-US" altLang="ja-JP" sz="14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具体的内容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ＦＳの課題</a:t>
                      </a:r>
                      <a:endParaRPr kumimoji="1" lang="ja-JP" altLang="en-US" sz="14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276">
                <a:tc row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kumimoji="1" lang="ja-JP" altLang="en-US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運転保全</a:t>
                      </a:r>
                      <a:r>
                        <a:rPr kumimoji="1" lang="en-US" altLang="ja-JP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製造部保有の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ユーティリティ設備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</a:t>
                      </a:r>
                      <a:r>
                        <a:rPr kumimoji="1" lang="ja-JP" altLang="en-US" sz="1400" b="1" u="sng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ＦＳ管理拡大</a:t>
                      </a:r>
                      <a:endParaRPr kumimoji="1" lang="ja-JP" altLang="en-US" sz="1400" b="1" u="sng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・生産設備保全から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ファシリティー関係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ユーティリティ）の業務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を取り込んだ役割にして欲しい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□競争力、貢献度で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業務取り込みの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　見極め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□施設系の資産区分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　の棚卸し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□拡大リソーセスの確保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613">
                <a:tc vMerge="1">
                  <a:txBody>
                    <a:bodyPr/>
                    <a:lstStyle/>
                    <a:p>
                      <a:endParaRPr kumimoji="1" lang="ja-JP" altLang="en-US" sz="10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9" marB="4570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・部内の集約した水冷式チラーや中圧コンプレッサーの保守、点検まで業務拡大</a:t>
                      </a:r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・部内の空調・循環水設備関係を以前のように、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ファシリティーズで管理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してほしい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・工場エアー、循環水、排水配管の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整理管理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をしてほしい</a:t>
                      </a: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5189">
                <a:tc vMerge="1">
                  <a:txBody>
                    <a:bodyPr/>
                    <a:lstStyle/>
                    <a:p>
                      <a:endParaRPr kumimoji="1" lang="ja-JP" altLang="en-US" sz="10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9" marB="4570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・局排、循環水の保全工事に於いても、内容により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工事受付して欲しい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、休日工事の負荷減</a:t>
                      </a:r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・一般空調同様に生産空調などの動力設備は、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FS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へ移管して一元管理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・電子製造部と半導体製造</a:t>
                      </a:r>
                      <a:r>
                        <a:rPr kumimoji="1" lang="en-US" altLang="ja-JP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部の冷凍機が統合される計画が進んでいますが、共有で</a:t>
                      </a:r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使用しているのに資産管理が別々であるのは分かりづらい。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共有資産は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FS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へ移管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してほしい。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・屋上の局排等の状態監視について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FS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で全社のネットインフラ整備、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IOT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を主導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してほしい</a:t>
                      </a: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613">
                <a:tc vMerge="1">
                  <a:txBody>
                    <a:bodyPr/>
                    <a:lstStyle/>
                    <a:p>
                      <a:endParaRPr kumimoji="1" lang="ja-JP" altLang="en-US" sz="10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9" marB="4570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・工場内の施設設備を機能部・製造部に跨って使用している場合は</a:t>
                      </a:r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ファシの管理下で保守管理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してほしい</a:t>
                      </a:r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600"/>
                        </a:lnSpc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変台は全て施設部にて統合管理、空調設備同様、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施設部にて管理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して頂きたい。</a:t>
                      </a: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654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kumimoji="1" lang="ja-JP" altLang="en-US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保全ｺｽﾄﾀﾞｳﾝ</a:t>
                      </a:r>
                      <a:r>
                        <a:rPr kumimoji="1" lang="en-US" altLang="ja-JP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r>
                        <a:rPr kumimoji="1" lang="en-US" altLang="ja-JP" sz="1400" b="1" u="sng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FS</a:t>
                      </a:r>
                      <a:r>
                        <a:rPr kumimoji="1" lang="ja-JP" altLang="en-US" sz="1400" b="1" u="sng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ノウハウ</a:t>
                      </a: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の提供</a:t>
                      </a:r>
                      <a:endParaRPr kumimoji="1" lang="ja-JP" altLang="en-US" sz="14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整備コストダウン提案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が有れば積極的に説明に来て頂きたい</a:t>
                      </a:r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・コストダウンや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機器の寿命延長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を考えて提案実施</a:t>
                      </a:r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・保全費のコストダウンにつながる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全社の事例の展開や横串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を実施していただきたい。</a:t>
                      </a: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□事業部資産を横串で　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見た保全管理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□新診断技術による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延命化提案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19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kumimoji="1" lang="ja-JP" altLang="en-US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省エネ</a:t>
                      </a:r>
                      <a:r>
                        <a:rPr kumimoji="1" lang="en-US" altLang="ja-JP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r>
                        <a:rPr kumimoji="1" lang="en-US" altLang="ja-JP" sz="1400" b="1" u="sng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FS</a:t>
                      </a:r>
                      <a:r>
                        <a:rPr kumimoji="1" lang="ja-JP" altLang="en-US" sz="1400" b="1" u="sng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ノウハウ</a:t>
                      </a: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の提供</a:t>
                      </a:r>
                      <a:endParaRPr kumimoji="1" lang="ja-JP" altLang="en-US" sz="1600" b="1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ＣＯ２削減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（省エネ）の推進</a:t>
                      </a:r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・定期的に製造部と一緒に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FM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診断（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回</a:t>
                      </a:r>
                      <a:r>
                        <a:rPr kumimoji="1" lang="en-US" altLang="ja-JP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/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年）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を行い、年計の指導と内容の共有を実施</a:t>
                      </a: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□省エネ連絡会の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運営強化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276">
                <a:tc rowSpan="3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en-US" altLang="ja-JP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kumimoji="1" lang="ja-JP" altLang="en-US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教育、支援</a:t>
                      </a:r>
                      <a:r>
                        <a:rPr kumimoji="1" lang="en-US" altLang="ja-JP" sz="16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定期教育　</a:t>
                      </a:r>
                      <a:endParaRPr kumimoji="1" lang="en-US" altLang="ja-JP" sz="1400" b="1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kumimoji="1" lang="ja-JP" altLang="en-US" sz="1400" b="1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r>
                        <a:rPr kumimoji="1" lang="ja-JP" altLang="en-US" sz="1400" b="1" u="sng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内製化支援</a:t>
                      </a:r>
                      <a:endParaRPr kumimoji="1" lang="ja-JP" altLang="en-US" sz="1400" b="1" u="sng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・施設動力の基本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を知らない、教育を受けてない。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定期教育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して欲しい。</a:t>
                      </a: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□製造部保全マンの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>
                        <a:lnSpc>
                          <a:spcPts val="1800"/>
                        </a:lnSpc>
                      </a:pPr>
                      <a:r>
                        <a:rPr kumimoji="1" lang="ja-JP" altLang="en-US" sz="1200" b="1" dirty="0" smtClean="0">
                          <a:solidFill>
                            <a:srgbClr val="0000FF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教育体系の強化</a:t>
                      </a:r>
                      <a:endParaRPr kumimoji="1" lang="en-US" altLang="ja-JP" sz="1200" b="1" dirty="0" smtClean="0">
                        <a:solidFill>
                          <a:srgbClr val="0000FF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4" marB="457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276">
                <a:tc vMerge="1">
                  <a:txBody>
                    <a:bodyPr/>
                    <a:lstStyle/>
                    <a:p>
                      <a:endParaRPr kumimoji="1" lang="ja-JP" altLang="en-US" sz="10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9" marB="4570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・移設時のメーカーさんの質を上げて欲しい。　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更なる外注教育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を進めて欲しい。</a:t>
                      </a: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5" marR="91455" marT="45710" marB="457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5820">
                <a:tc vMerge="1">
                  <a:txBody>
                    <a:bodyPr/>
                    <a:lstStyle/>
                    <a:p>
                      <a:endParaRPr kumimoji="1" lang="ja-JP" altLang="en-US" sz="100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7" marR="91457" marT="45709" marB="45709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・大型設備のセンシング・傾向管理・定期点検等の情報共有及び指導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⇒　止まらない設備</a:t>
                      </a:r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・大型装置のメンテナンス方法整備業務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及び講習会等による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技能伝承</a:t>
                      </a:r>
                      <a:r>
                        <a:rPr kumimoji="1" lang="ja-JP" altLang="en-US" sz="11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を実施し</a:t>
                      </a:r>
                      <a:r>
                        <a:rPr kumimoji="1" lang="ja-JP" altLang="en-US" sz="1100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内製化支援</a:t>
                      </a:r>
                    </a:p>
                  </a:txBody>
                  <a:tcPr marL="91457" marR="91457" marT="45704" marB="457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en-US" altLang="ja-JP" sz="11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455" marR="91455" marT="45710" marB="457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テキスト ボックス 1"/>
          <p:cNvSpPr txBox="1">
            <a:spLocks noChangeArrowheads="1"/>
          </p:cNvSpPr>
          <p:nvPr/>
        </p:nvSpPr>
        <p:spPr bwMode="auto">
          <a:xfrm>
            <a:off x="98425" y="33338"/>
            <a:ext cx="6119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参考資料　：　製造部（</a:t>
            </a:r>
            <a:r>
              <a:rPr lang="en-US" altLang="ja-JP" sz="2000" b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9</a:t>
            </a:r>
            <a:r>
              <a:rPr lang="ja-JP" altLang="en-US" sz="2000" b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部署）からみた</a:t>
            </a:r>
            <a:r>
              <a:rPr lang="en-US" altLang="ja-JP" sz="2000" b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FS</a:t>
            </a:r>
            <a:r>
              <a:rPr lang="ja-JP" altLang="en-US" sz="2000" b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への期待</a:t>
            </a:r>
            <a:endParaRPr lang="ja-JP" altLang="en-US" sz="2000"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ファシリティーズへの期待・生声</a:t>
            </a:r>
            <a:endParaRPr lang="ja-JP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471621" y="15200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補足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動作設定ボタン : 戻る/前へ 1">
            <a:hlinkClick r:id="rId2" action="ppaction://hlinksldjump" highlightClick="1"/>
          </p:cNvPr>
          <p:cNvSpPr/>
          <p:nvPr/>
        </p:nvSpPr>
        <p:spPr>
          <a:xfrm>
            <a:off x="8661598" y="6525344"/>
            <a:ext cx="216024" cy="21602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692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524318"/>
              </p:ext>
            </p:extLst>
          </p:nvPr>
        </p:nvGraphicFramePr>
        <p:xfrm>
          <a:off x="179513" y="862589"/>
          <a:ext cx="8784976" cy="59664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734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6984">
                <a:tc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事業領域</a:t>
                      </a:r>
                      <a:endParaRPr kumimoji="1" lang="ja-JP" altLang="en-US" sz="180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DNFS</a:t>
                      </a:r>
                    </a:p>
                    <a:p>
                      <a:pPr algn="ctr"/>
                      <a:r>
                        <a:rPr kumimoji="1" lang="en-US" altLang="ja-JP" sz="1050" b="1" dirty="0" smtClean="0"/>
                        <a:t>530</a:t>
                      </a:r>
                      <a:r>
                        <a:rPr kumimoji="1" lang="ja-JP" altLang="en-US" sz="1050" b="1" dirty="0" smtClean="0"/>
                        <a:t>名</a:t>
                      </a:r>
                      <a:endParaRPr kumimoji="1" lang="en-US" altLang="ja-JP" sz="1050" b="1" dirty="0" smtClean="0"/>
                    </a:p>
                    <a:p>
                      <a:pPr algn="ctr"/>
                      <a:r>
                        <a:rPr kumimoji="1" lang="en-US" altLang="ja-JP" sz="1050" b="1" dirty="0" smtClean="0"/>
                        <a:t>100</a:t>
                      </a:r>
                      <a:r>
                        <a:rPr kumimoji="1" lang="ja-JP" altLang="en-US" sz="1050" b="1" dirty="0" smtClean="0"/>
                        <a:t>億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TOYOTA</a:t>
                      </a:r>
                      <a:endParaRPr kumimoji="1" lang="ja-JP" altLang="en-US" sz="180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NTT</a:t>
                      </a:r>
                    </a:p>
                    <a:p>
                      <a:pPr algn="ctr"/>
                      <a:r>
                        <a:rPr kumimoji="1" lang="en-US" altLang="ja-JP" sz="1050" b="1" dirty="0" smtClean="0"/>
                        <a:t>5500</a:t>
                      </a:r>
                      <a:r>
                        <a:rPr kumimoji="1" lang="ja-JP" altLang="en-US" sz="1050" b="1" dirty="0" smtClean="0"/>
                        <a:t>名</a:t>
                      </a:r>
                      <a:endParaRPr kumimoji="1" lang="en-US" altLang="ja-JP" sz="1050" b="1" dirty="0" smtClean="0"/>
                    </a:p>
                    <a:p>
                      <a:pPr algn="ctr"/>
                      <a:r>
                        <a:rPr kumimoji="1" lang="en-US" altLang="ja-JP" sz="1050" b="1" dirty="0" smtClean="0"/>
                        <a:t>2880</a:t>
                      </a:r>
                      <a:r>
                        <a:rPr kumimoji="1" lang="ja-JP" altLang="en-US" sz="1050" b="1" dirty="0" smtClean="0"/>
                        <a:t>億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1" dirty="0" smtClean="0"/>
                        <a:t>NEC</a:t>
                      </a:r>
                    </a:p>
                    <a:p>
                      <a:pPr algn="ctr"/>
                      <a:r>
                        <a:rPr kumimoji="1" lang="en-US" altLang="ja-JP" sz="1050" b="1" dirty="0" smtClean="0"/>
                        <a:t>1556</a:t>
                      </a:r>
                      <a:r>
                        <a:rPr kumimoji="1" lang="ja-JP" altLang="en-US" sz="1050" b="1" dirty="0" smtClean="0"/>
                        <a:t>名</a:t>
                      </a:r>
                      <a:endParaRPr kumimoji="1" lang="en-US" altLang="ja-JP" sz="1050" b="1" dirty="0" smtClean="0"/>
                    </a:p>
                    <a:p>
                      <a:pPr algn="ctr"/>
                      <a:r>
                        <a:rPr kumimoji="1" lang="en-US" altLang="ja-JP" sz="1050" b="1" dirty="0" smtClean="0"/>
                        <a:t>825</a:t>
                      </a:r>
                      <a:r>
                        <a:rPr kumimoji="1" lang="ja-JP" altLang="en-US" sz="1050" b="1" dirty="0" smtClean="0"/>
                        <a:t>億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dirty="0" smtClean="0"/>
                        <a:t>富士通</a:t>
                      </a:r>
                      <a:endParaRPr kumimoji="1" lang="en-US" altLang="ja-JP" sz="1800" b="1" dirty="0" smtClean="0"/>
                    </a:p>
                    <a:p>
                      <a:pPr algn="ctr"/>
                      <a:r>
                        <a:rPr kumimoji="1" lang="en-US" altLang="ja-JP" sz="1050" b="1" dirty="0" smtClean="0"/>
                        <a:t>278</a:t>
                      </a:r>
                      <a:r>
                        <a:rPr kumimoji="1" lang="ja-JP" altLang="en-US" sz="1050" b="1" dirty="0" smtClean="0"/>
                        <a:t>名</a:t>
                      </a:r>
                      <a:endParaRPr kumimoji="1" lang="en-US" altLang="ja-JP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793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FM</a:t>
                      </a:r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事業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ＦＭ・ＰＭ・ＢＭ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ＣＭ・建設ｿﾘｭｰｼｮﾝ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7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施設保全事業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内製保全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7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建設事業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Ｓ施工・屋根・緑化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7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設計事務所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施設企画設計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7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診断</a:t>
                      </a:r>
                      <a:endParaRPr kumimoji="1" lang="en-US" altLang="ja-JP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省エネ・劣化診断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7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ＢＣＰ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耐震・</a:t>
                      </a:r>
                      <a:r>
                        <a:rPr kumimoji="1" lang="en-US" altLang="ja-JP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BCM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793">
                <a:tc rowSpan="9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ｿﾘｭｰｼｮﾝ事業</a:t>
                      </a:r>
                    </a:p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ICT</a:t>
                      </a:r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省ｴﾈﾙｷﾞｿﾘｭｰｼｮﾝ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工場建設ｿﾘｭｰｼｮﾝ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施設・生企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ｵﾌｨｽ建設ｿﾘｭｰｼｮﾝ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施設・</a:t>
                      </a:r>
                      <a:r>
                        <a:rPr kumimoji="1" lang="en-US" altLang="ja-JP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DUS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安全衛生ｿﾘｭｰｼｮﾝ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安環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環境対策ｿﾘｭｰｼｮﾝ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安環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測定分析ｿﾘｭｰｼｮﾝ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安環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ﾃﾞｰﾀｾﾝﾀｿﾘｭｰｼｮﾝ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IT</a:t>
                      </a: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Ｓ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ｸﾘｰﾝﾙｰﾑｿﾘｭｰｼｮﾝ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ﾃﾞﾊﾞｲｽ保全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07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ｾｷｭﾘﾃｨｰ事業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警備ｾｷｭﾘﾃｨｰ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ｳｪｰﾌﾞ・</a:t>
                      </a:r>
                      <a:r>
                        <a:rPr kumimoji="1" lang="en-US" altLang="ja-JP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DUS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07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保険事業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保険ｿﾘｭｰｼｮﾝ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ウェル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07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不動産事業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土地不動産管理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DUS</a:t>
                      </a: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・ウェル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50793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エネ供給事業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太陽光発電販売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50793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1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エネルギ供給</a:t>
                      </a:r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50" b="1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050" b="1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13" name="正方形/長方形 12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ファシリティーソリューション</a:t>
            </a:r>
            <a:r>
              <a:rPr lang="ja-JP" alt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BMG</a:t>
            </a:r>
            <a:endParaRPr lang="ja-JP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652167" y="3789040"/>
            <a:ext cx="1224136" cy="30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8471621" y="15200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補足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5" name="動作設定ボタン : 戻る/前へ 14">
            <a:hlinkClick r:id="rId3" action="ppaction://hlinksldjump" highlightClick="1"/>
          </p:cNvPr>
          <p:cNvSpPr/>
          <p:nvPr/>
        </p:nvSpPr>
        <p:spPr>
          <a:xfrm>
            <a:off x="8661598" y="6525344"/>
            <a:ext cx="216024" cy="21602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98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表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003266"/>
              </p:ext>
            </p:extLst>
          </p:nvPr>
        </p:nvGraphicFramePr>
        <p:xfrm>
          <a:off x="137747" y="233363"/>
          <a:ext cx="8850925" cy="6549059"/>
        </p:xfrm>
        <a:graphic>
          <a:graphicData uri="http://schemas.openxmlformats.org/drawingml/2006/table">
            <a:tbl>
              <a:tblPr/>
              <a:tblGrid>
                <a:gridCol w="313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9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36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61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8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19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日常点検</a:t>
                      </a:r>
                      <a:r>
                        <a:rPr kumimoji="1" lang="en-US" altLang="ja-JP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IoT</a:t>
                      </a:r>
                      <a:r>
                        <a:rPr kumimoji="1" lang="ja-JP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化試行　西尾東</a:t>
                      </a:r>
                      <a:endParaRPr kumimoji="1" lang="en-US" altLang="ja-JP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9069" marR="99069" marT="45731" marB="4573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92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日程</a:t>
                      </a:r>
                      <a:endParaRPr kumimoji="1" lang="en-US" altLang="ja-JP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18</a:t>
                      </a:r>
                      <a:r>
                        <a:rPr kumimoji="1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</a:t>
                      </a:r>
                      <a:r>
                        <a:rPr kumimoji="1" lang="en-US" altLang="ja-JP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</a:t>
                      </a:r>
                      <a:r>
                        <a:rPr kumimoji="1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月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１８年上期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１８年下期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3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①現状把握・ｾﾝｼﾝｸﾞ技術検討</a:t>
                      </a:r>
                      <a:endParaRPr kumimoji="1" lang="en-US" altLang="ja-JP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3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②計画・現地導入</a:t>
                      </a:r>
                      <a:endParaRPr kumimoji="1" lang="en-US" altLang="ja-JP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80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5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点検項目</a:t>
                      </a:r>
                      <a:endParaRPr kumimoji="1" lang="en-US" altLang="ja-JP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項目</a:t>
                      </a:r>
                      <a:endParaRPr kumimoji="1" lang="en-US" altLang="ja-JP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①目視点検</a:t>
                      </a:r>
                      <a:endParaRPr kumimoji="1" lang="en-US" altLang="ja-JP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②異音・圧力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③計 測</a:t>
                      </a:r>
                      <a:endParaRPr kumimoji="1" lang="en-US" altLang="ja-JP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0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センシングイメージ</a:t>
                      </a:r>
                    </a:p>
                  </a:txBody>
                  <a:tcPr marL="0" marR="0" marT="0" marB="0" vert="eaVert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kumimoji="1" lang="ja-JP" altLang="en-US" sz="1800" dirty="0"/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153" name="Picture 9" descr="Z:\01.FS共通\01.方針・事業管理\00.長期構想\IT計装WG\99.運転保全WG\20170913\20171008_作業\写真\20171004_155700.jpg"/>
          <p:cNvPicPr>
            <a:picLocks noChangeAspect="1" noChangeArrowheads="1"/>
          </p:cNvPicPr>
          <p:nvPr/>
        </p:nvPicPr>
        <p:blipFill rotWithShape="1">
          <a:blip r:embed="rId4"/>
          <a:srcRect l="3979" t="30556" r="20367" b="24004"/>
          <a:stretch/>
        </p:blipFill>
        <p:spPr bwMode="auto">
          <a:xfrm>
            <a:off x="1452197" y="5514976"/>
            <a:ext cx="845526" cy="10080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Z:\01.FS共通\01.方針・事業管理\00.長期構想\IT計装WG\99.運転保全WG\20170913\20171008_作業\写真\20171004_155523.jpg"/>
          <p:cNvPicPr>
            <a:picLocks noChangeAspect="1" noChangeArrowheads="1"/>
          </p:cNvPicPr>
          <p:nvPr/>
        </p:nvPicPr>
        <p:blipFill rotWithShape="1">
          <a:blip r:embed="rId5"/>
          <a:srcRect l="19475" t="19198" r="4970" b="36172"/>
          <a:stretch/>
        </p:blipFill>
        <p:spPr bwMode="auto">
          <a:xfrm>
            <a:off x="577361" y="5514976"/>
            <a:ext cx="844062" cy="10080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64" name="Picture 12" descr="Z:\01.FS共通\01.方針・事業管理\00.長期構想\IT計装WG\99.運転保全WG\20170913\20171008_作業\写真\IMG_20171008_11002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3" t="21638" b="38463"/>
          <a:stretch>
            <a:fillRect/>
          </a:stretch>
        </p:blipFill>
        <p:spPr bwMode="auto">
          <a:xfrm>
            <a:off x="3563815" y="5499100"/>
            <a:ext cx="1414097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5" name="Picture 16" descr="https://images-na.ssl-images-amazon.com/images/I/61jfgMlS%2BTL._SL1000_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20" t="29616" r="2174" b="13585"/>
          <a:stretch>
            <a:fillRect/>
          </a:stretch>
        </p:blipFill>
        <p:spPr bwMode="auto">
          <a:xfrm>
            <a:off x="2508738" y="5773739"/>
            <a:ext cx="423497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7"/>
          <a:stretch>
            <a:fillRect/>
          </a:stretch>
        </p:blipFill>
        <p:spPr bwMode="auto">
          <a:xfrm>
            <a:off x="5373567" y="5859463"/>
            <a:ext cx="489438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稲妻 17"/>
          <p:cNvSpPr/>
          <p:nvPr/>
        </p:nvSpPr>
        <p:spPr>
          <a:xfrm rot="21063378" flipH="1">
            <a:off x="2576147" y="5668964"/>
            <a:ext cx="126023" cy="198437"/>
          </a:xfrm>
          <a:prstGeom prst="lightningBolt">
            <a:avLst/>
          </a:prstGeom>
          <a:solidFill>
            <a:srgbClr val="FFFF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800" b="1">
              <a:solidFill>
                <a:prstClr val="white"/>
              </a:solidFill>
            </a:endParaRPr>
          </a:p>
        </p:txBody>
      </p:sp>
      <p:pic>
        <p:nvPicPr>
          <p:cNvPr id="34868" name="Picture 2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1" y="5184776"/>
            <a:ext cx="47771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69" name="テキスト ボックス 114"/>
          <p:cNvSpPr txBox="1">
            <a:spLocks noChangeArrowheads="1"/>
          </p:cNvSpPr>
          <p:nvPr/>
        </p:nvSpPr>
        <p:spPr bwMode="auto">
          <a:xfrm>
            <a:off x="5225562" y="6416676"/>
            <a:ext cx="100232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000" b="1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デジタルゲージ</a:t>
            </a:r>
          </a:p>
        </p:txBody>
      </p:sp>
      <p:sp>
        <p:nvSpPr>
          <p:cNvPr id="34870" name="テキスト ボックス 116"/>
          <p:cNvSpPr txBox="1">
            <a:spLocks noChangeArrowheads="1"/>
          </p:cNvSpPr>
          <p:nvPr/>
        </p:nvSpPr>
        <p:spPr bwMode="auto">
          <a:xfrm>
            <a:off x="2369528" y="5453063"/>
            <a:ext cx="82940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800" b="1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異常検知基板</a:t>
            </a:r>
          </a:p>
        </p:txBody>
      </p:sp>
      <p:sp>
        <p:nvSpPr>
          <p:cNvPr id="34871" name="テキスト ボックス 117"/>
          <p:cNvSpPr txBox="1">
            <a:spLocks noChangeArrowheads="1"/>
          </p:cNvSpPr>
          <p:nvPr/>
        </p:nvSpPr>
        <p:spPr bwMode="auto">
          <a:xfrm>
            <a:off x="2561493" y="5765800"/>
            <a:ext cx="73122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800" b="1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WIFI</a:t>
            </a:r>
            <a:endParaRPr lang="ja-JP" altLang="en-US" sz="800" b="1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34872" name="正方形/長方形 22"/>
          <p:cNvSpPr>
            <a:spLocks noChangeArrowheads="1"/>
          </p:cNvSpPr>
          <p:nvPr/>
        </p:nvSpPr>
        <p:spPr bwMode="auto">
          <a:xfrm>
            <a:off x="3741127" y="5273676"/>
            <a:ext cx="1014046" cy="195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振動</a:t>
            </a:r>
            <a:r>
              <a:rPr lang="en-US" altLang="ja-JP" sz="1100" b="1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/</a:t>
            </a:r>
            <a:r>
              <a:rPr lang="ja-JP" altLang="en-US" sz="1100" b="1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異音や圧力</a:t>
            </a:r>
            <a:endParaRPr lang="en-US" altLang="ja-JP" sz="1100" b="1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2561493" y="819150"/>
            <a:ext cx="383784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75" name="テキスト ボックス 116"/>
          <p:cNvSpPr txBox="1">
            <a:spLocks noChangeArrowheads="1"/>
          </p:cNvSpPr>
          <p:nvPr/>
        </p:nvSpPr>
        <p:spPr bwMode="auto">
          <a:xfrm>
            <a:off x="1238251" y="1922464"/>
            <a:ext cx="7312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４１項目</a:t>
            </a:r>
          </a:p>
        </p:txBody>
      </p:sp>
      <p:sp>
        <p:nvSpPr>
          <p:cNvPr id="34876" name="テキスト ボックス 116"/>
          <p:cNvSpPr txBox="1">
            <a:spLocks noChangeArrowheads="1"/>
          </p:cNvSpPr>
          <p:nvPr/>
        </p:nvSpPr>
        <p:spPr bwMode="auto">
          <a:xfrm>
            <a:off x="4113335" y="1922464"/>
            <a:ext cx="7312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５２項目</a:t>
            </a:r>
          </a:p>
        </p:txBody>
      </p:sp>
      <p:sp>
        <p:nvSpPr>
          <p:cNvPr id="34877" name="テキスト ボックス 116"/>
          <p:cNvSpPr txBox="1">
            <a:spLocks noChangeArrowheads="1"/>
          </p:cNvSpPr>
          <p:nvPr/>
        </p:nvSpPr>
        <p:spPr bwMode="auto">
          <a:xfrm>
            <a:off x="6790593" y="1909763"/>
            <a:ext cx="73122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１５項目</a:t>
            </a:r>
          </a:p>
        </p:txBody>
      </p:sp>
      <p:sp>
        <p:nvSpPr>
          <p:cNvPr id="44" name="正方形/長方形 43"/>
          <p:cNvSpPr/>
          <p:nvPr/>
        </p:nvSpPr>
        <p:spPr>
          <a:xfrm>
            <a:off x="467457" y="4610101"/>
            <a:ext cx="8513885" cy="2149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pic>
        <p:nvPicPr>
          <p:cNvPr id="34879" name="Picture 8" descr="ソーラー発電式振動センサーSTM250JV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7" t="31140" r="4150" b="27518"/>
          <a:stretch>
            <a:fillRect/>
          </a:stretch>
        </p:blipFill>
        <p:spPr bwMode="auto">
          <a:xfrm>
            <a:off x="5142035" y="5138738"/>
            <a:ext cx="97301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80" name="正方形/長方形 22"/>
          <p:cNvSpPr>
            <a:spLocks noChangeArrowheads="1"/>
          </p:cNvSpPr>
          <p:nvPr/>
        </p:nvSpPr>
        <p:spPr bwMode="auto">
          <a:xfrm>
            <a:off x="899746" y="5273676"/>
            <a:ext cx="1014046" cy="195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sz="1100" b="1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液面の汚れ・浮遊物</a:t>
            </a:r>
            <a:endParaRPr lang="en-US" altLang="ja-JP" sz="1100" b="1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34881" name="テキスト ボックス 116"/>
          <p:cNvSpPr txBox="1">
            <a:spLocks noChangeArrowheads="1"/>
          </p:cNvSpPr>
          <p:nvPr/>
        </p:nvSpPr>
        <p:spPr bwMode="auto">
          <a:xfrm>
            <a:off x="2453055" y="6399213"/>
            <a:ext cx="8946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000" b="1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小型カメラ</a:t>
            </a:r>
          </a:p>
        </p:txBody>
      </p:sp>
      <p:sp>
        <p:nvSpPr>
          <p:cNvPr id="34882" name="テキスト ボックス 115"/>
          <p:cNvSpPr txBox="1">
            <a:spLocks noChangeArrowheads="1"/>
          </p:cNvSpPr>
          <p:nvPr/>
        </p:nvSpPr>
        <p:spPr bwMode="auto">
          <a:xfrm>
            <a:off x="5336931" y="5613401"/>
            <a:ext cx="89095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000" b="1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振動センサ</a:t>
            </a:r>
          </a:p>
        </p:txBody>
      </p:sp>
      <p:grpSp>
        <p:nvGrpSpPr>
          <p:cNvPr id="34883" name="グループ化 42"/>
          <p:cNvGrpSpPr>
            <a:grpSpLocks/>
          </p:cNvGrpSpPr>
          <p:nvPr/>
        </p:nvGrpSpPr>
        <p:grpSpPr bwMode="auto">
          <a:xfrm>
            <a:off x="7956376" y="5724533"/>
            <a:ext cx="663818" cy="516586"/>
            <a:chOff x="-1002021" y="5048719"/>
            <a:chExt cx="718672" cy="516223"/>
          </a:xfrm>
        </p:grpSpPr>
        <p:grpSp>
          <p:nvGrpSpPr>
            <p:cNvPr id="34895" name="Group 68"/>
            <p:cNvGrpSpPr>
              <a:grpSpLocks/>
            </p:cNvGrpSpPr>
            <p:nvPr/>
          </p:nvGrpSpPr>
          <p:grpSpPr bwMode="auto">
            <a:xfrm>
              <a:off x="-901080" y="5048719"/>
              <a:ext cx="429385" cy="301137"/>
              <a:chOff x="567" y="2659"/>
              <a:chExt cx="321" cy="257"/>
            </a:xfrm>
          </p:grpSpPr>
          <p:sp>
            <p:nvSpPr>
              <p:cNvPr id="34897" name="Rectangle 69"/>
              <p:cNvSpPr>
                <a:spLocks noChangeArrowheads="1"/>
              </p:cNvSpPr>
              <p:nvPr/>
            </p:nvSpPr>
            <p:spPr bwMode="auto">
              <a:xfrm>
                <a:off x="567" y="2659"/>
                <a:ext cx="317" cy="1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/>
                <a:endParaRPr lang="ja-JP" altLang="en-US" sz="2400" b="1">
                  <a:latin typeface="Meiryo UI" pitchFamily="50" charset="-128"/>
                  <a:ea typeface="Meiryo UI" pitchFamily="50" charset="-128"/>
                  <a:cs typeface="Meiryo UI" pitchFamily="50" charset="-128"/>
                </a:endParaRPr>
              </a:p>
            </p:txBody>
          </p:sp>
          <p:grpSp>
            <p:nvGrpSpPr>
              <p:cNvPr id="34898" name="Group 70"/>
              <p:cNvGrpSpPr>
                <a:grpSpLocks/>
              </p:cNvGrpSpPr>
              <p:nvPr/>
            </p:nvGrpSpPr>
            <p:grpSpPr bwMode="auto">
              <a:xfrm>
                <a:off x="567" y="2659"/>
                <a:ext cx="321" cy="257"/>
                <a:chOff x="123" y="1649"/>
                <a:chExt cx="616" cy="493"/>
              </a:xfrm>
            </p:grpSpPr>
            <p:sp>
              <p:nvSpPr>
                <p:cNvPr id="34899" name="Rectangle 71"/>
                <p:cNvSpPr>
                  <a:spLocks noChangeArrowheads="1"/>
                </p:cNvSpPr>
                <p:nvPr/>
              </p:nvSpPr>
              <p:spPr bwMode="auto">
                <a:xfrm>
                  <a:off x="463" y="1684"/>
                  <a:ext cx="201" cy="135"/>
                </a:xfrm>
                <a:prstGeom prst="rect">
                  <a:avLst/>
                </a:prstGeom>
                <a:solidFill>
                  <a:schemeClr val="hlink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0" name="Rectangle 72"/>
                <p:cNvSpPr>
                  <a:spLocks noChangeArrowheads="1"/>
                </p:cNvSpPr>
                <p:nvPr/>
              </p:nvSpPr>
              <p:spPr bwMode="auto">
                <a:xfrm>
                  <a:off x="429" y="1649"/>
                  <a:ext cx="270" cy="20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1" name="Rectangle 73"/>
                <p:cNvSpPr>
                  <a:spLocks noChangeArrowheads="1"/>
                </p:cNvSpPr>
                <p:nvPr/>
              </p:nvSpPr>
              <p:spPr bwMode="auto">
                <a:xfrm>
                  <a:off x="437" y="1970"/>
                  <a:ext cx="298" cy="28"/>
                </a:xfrm>
                <a:prstGeom prst="rect">
                  <a:avLst/>
                </a:prstGeom>
                <a:solidFill>
                  <a:srgbClr val="969696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2" name="Rectangle 74"/>
                <p:cNvSpPr>
                  <a:spLocks noChangeArrowheads="1"/>
                </p:cNvSpPr>
                <p:nvPr/>
              </p:nvSpPr>
              <p:spPr bwMode="auto">
                <a:xfrm>
                  <a:off x="429" y="2005"/>
                  <a:ext cx="270" cy="137"/>
                </a:xfrm>
                <a:prstGeom prst="rect">
                  <a:avLst/>
                </a:prstGeom>
                <a:solidFill>
                  <a:srgbClr val="393939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3" name="Rectangle 75"/>
                <p:cNvSpPr>
                  <a:spLocks noChangeArrowheads="1"/>
                </p:cNvSpPr>
                <p:nvPr/>
              </p:nvSpPr>
              <p:spPr bwMode="auto">
                <a:xfrm>
                  <a:off x="463" y="2043"/>
                  <a:ext cx="12" cy="28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4" name="Rectangle 76"/>
                <p:cNvSpPr>
                  <a:spLocks noChangeArrowheads="1"/>
                </p:cNvSpPr>
                <p:nvPr/>
              </p:nvSpPr>
              <p:spPr bwMode="auto">
                <a:xfrm>
                  <a:off x="187" y="2043"/>
                  <a:ext cx="12" cy="28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5" name="Rectangle 77"/>
                <p:cNvSpPr>
                  <a:spLocks noChangeArrowheads="1"/>
                </p:cNvSpPr>
                <p:nvPr/>
              </p:nvSpPr>
              <p:spPr bwMode="auto">
                <a:xfrm>
                  <a:off x="194" y="1684"/>
                  <a:ext cx="202" cy="135"/>
                </a:xfrm>
                <a:prstGeom prst="rect">
                  <a:avLst/>
                </a:prstGeom>
                <a:solidFill>
                  <a:schemeClr val="hlink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6" name="Rectangle 78"/>
                <p:cNvSpPr>
                  <a:spLocks noChangeArrowheads="1"/>
                </p:cNvSpPr>
                <p:nvPr/>
              </p:nvSpPr>
              <p:spPr bwMode="auto">
                <a:xfrm>
                  <a:off x="160" y="1649"/>
                  <a:ext cx="270" cy="20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7" name="Rectangle 79"/>
                <p:cNvSpPr>
                  <a:spLocks noChangeArrowheads="1"/>
                </p:cNvSpPr>
                <p:nvPr/>
              </p:nvSpPr>
              <p:spPr bwMode="auto">
                <a:xfrm>
                  <a:off x="125" y="1975"/>
                  <a:ext cx="298" cy="22"/>
                </a:xfrm>
                <a:prstGeom prst="rect">
                  <a:avLst/>
                </a:prstGeom>
                <a:solidFill>
                  <a:srgbClr val="969696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8" name="Rectangle 80"/>
                <p:cNvSpPr>
                  <a:spLocks noChangeArrowheads="1"/>
                </p:cNvSpPr>
                <p:nvPr/>
              </p:nvSpPr>
              <p:spPr bwMode="auto">
                <a:xfrm>
                  <a:off x="160" y="2005"/>
                  <a:ext cx="270" cy="137"/>
                </a:xfrm>
                <a:prstGeom prst="rect">
                  <a:avLst/>
                </a:prstGeom>
                <a:solidFill>
                  <a:srgbClr val="393939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09" name="Rectangle 81"/>
                <p:cNvSpPr>
                  <a:spLocks noChangeArrowheads="1"/>
                </p:cNvSpPr>
                <p:nvPr/>
              </p:nvSpPr>
              <p:spPr bwMode="auto">
                <a:xfrm>
                  <a:off x="194" y="2043"/>
                  <a:ext cx="12" cy="28"/>
                </a:xfrm>
                <a:prstGeom prst="rect">
                  <a:avLst/>
                </a:prstGeom>
                <a:solidFill>
                  <a:schemeClr val="accent1"/>
                </a:solidFill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1pPr>
                  <a:lvl2pPr marL="742950" indent="-28575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2pPr>
                  <a:lvl3pPr marL="11430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3pPr>
                  <a:lvl4pPr marL="16002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4pPr>
                  <a:lvl5pPr marL="2057400" indent="-228600"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000">
                      <a:solidFill>
                        <a:schemeClr val="tx1"/>
                      </a:solidFill>
                      <a:latin typeface="ＭＳ Ｐゴシック" charset="-128"/>
                      <a:ea typeface="ＭＳ Ｐゴシック" charset="-128"/>
                    </a:defRPr>
                  </a:lvl9pPr>
                </a:lstStyle>
                <a:p>
                  <a:pPr eaLnBrk="1" hangingPunct="1"/>
                  <a:endParaRPr lang="ja-JP" altLang="en-US" sz="2400" b="1">
                    <a:latin typeface="Meiryo UI" pitchFamily="50" charset="-128"/>
                    <a:ea typeface="Meiryo UI" pitchFamily="50" charset="-128"/>
                    <a:cs typeface="Meiryo UI" pitchFamily="50" charset="-128"/>
                  </a:endParaRPr>
                </a:p>
              </p:txBody>
            </p:sp>
            <p:sp>
              <p:nvSpPr>
                <p:cNvPr id="34910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23" y="1858"/>
                  <a:ext cx="33" cy="113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34911" name="Line 83"/>
                <p:cNvSpPr>
                  <a:spLocks noChangeShapeType="1"/>
                </p:cNvSpPr>
                <p:nvPr/>
              </p:nvSpPr>
              <p:spPr bwMode="auto">
                <a:xfrm>
                  <a:off x="696" y="1858"/>
                  <a:ext cx="43" cy="113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34912" name="Line 84"/>
                <p:cNvSpPr>
                  <a:spLocks noChangeShapeType="1"/>
                </p:cNvSpPr>
                <p:nvPr/>
              </p:nvSpPr>
              <p:spPr bwMode="auto">
                <a:xfrm flipH="1">
                  <a:off x="426" y="1858"/>
                  <a:ext cx="10" cy="111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sp>
              <p:nvSpPr>
                <p:cNvPr id="34913" name="Line 85"/>
                <p:cNvSpPr>
                  <a:spLocks noChangeShapeType="1"/>
                </p:cNvSpPr>
                <p:nvPr/>
              </p:nvSpPr>
              <p:spPr bwMode="auto">
                <a:xfrm>
                  <a:off x="425" y="1846"/>
                  <a:ext cx="9" cy="116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</p:grpSp>
        </p:grpSp>
        <p:sp>
          <p:nvSpPr>
            <p:cNvPr id="34896" name="テキスト ボックス 2"/>
            <p:cNvSpPr txBox="1">
              <a:spLocks noChangeArrowheads="1"/>
            </p:cNvSpPr>
            <p:nvPr/>
          </p:nvSpPr>
          <p:spPr bwMode="auto">
            <a:xfrm>
              <a:off x="-1002021" y="5345264"/>
              <a:ext cx="718672" cy="219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5306" tIns="32653" rIns="65306" bIns="32653"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ja-JP" sz="1000" b="1" dirty="0">
                  <a:solidFill>
                    <a:srgbClr val="000000"/>
                  </a:solidFill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DECS</a:t>
              </a:r>
              <a:endParaRPr lang="ja-JP" altLang="en-US" sz="1000" b="1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</p:grpSp>
      <p:cxnSp>
        <p:nvCxnSpPr>
          <p:cNvPr id="64" name="直線矢印コネクタ 63"/>
          <p:cNvCxnSpPr>
            <a:stCxn id="34885" idx="3"/>
            <a:endCxn id="34908" idx="1"/>
          </p:cNvCxnSpPr>
          <p:nvPr/>
        </p:nvCxnSpPr>
        <p:spPr>
          <a:xfrm flipV="1">
            <a:off x="7265378" y="5983288"/>
            <a:ext cx="807427" cy="260350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85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66" y="5859464"/>
            <a:ext cx="710711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86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93" y="5154614"/>
            <a:ext cx="594946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直線矢印コネクタ 66"/>
          <p:cNvCxnSpPr>
            <a:stCxn id="34886" idx="3"/>
            <a:endCxn id="34908" idx="1"/>
          </p:cNvCxnSpPr>
          <p:nvPr/>
        </p:nvCxnSpPr>
        <p:spPr>
          <a:xfrm>
            <a:off x="7195039" y="5476876"/>
            <a:ext cx="877766" cy="506413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88" name="テキスト ボックス 115"/>
          <p:cNvSpPr txBox="1">
            <a:spLocks noChangeArrowheads="1"/>
          </p:cNvSpPr>
          <p:nvPr/>
        </p:nvSpPr>
        <p:spPr bwMode="auto">
          <a:xfrm>
            <a:off x="7230208" y="5094288"/>
            <a:ext cx="9166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000" b="1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既存メータ</a:t>
            </a:r>
          </a:p>
        </p:txBody>
      </p:sp>
      <p:sp>
        <p:nvSpPr>
          <p:cNvPr id="34889" name="テキスト ボックス 115"/>
          <p:cNvSpPr txBox="1">
            <a:spLocks noChangeArrowheads="1"/>
          </p:cNvSpPr>
          <p:nvPr/>
        </p:nvSpPr>
        <p:spPr bwMode="auto">
          <a:xfrm>
            <a:off x="7854461" y="6153151"/>
            <a:ext cx="10836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r>
              <a:rPr lang="ja-JP" altLang="en-US" sz="1000" b="1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新たに取込み</a:t>
            </a:r>
          </a:p>
        </p:txBody>
      </p:sp>
      <p:graphicFrame>
        <p:nvGraphicFramePr>
          <p:cNvPr id="34890" name="グラフ 7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464524"/>
              </p:ext>
            </p:extLst>
          </p:nvPr>
        </p:nvGraphicFramePr>
        <p:xfrm>
          <a:off x="328247" y="1368426"/>
          <a:ext cx="3235568" cy="275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r:id="rId13" imgW="3298222" imgH="2895851" progId="Excel.Chart.8">
                  <p:embed/>
                </p:oleObj>
              </mc:Choice>
              <mc:Fallback>
                <p:oleObj r:id="rId13" imgW="3298222" imgH="2895851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47" y="1368426"/>
                        <a:ext cx="3235568" cy="2757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グラフ 7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475168"/>
              </p:ext>
            </p:extLst>
          </p:nvPr>
        </p:nvGraphicFramePr>
        <p:xfrm>
          <a:off x="3397457" y="1340768"/>
          <a:ext cx="2848708" cy="2785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75" name="グラフ 7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908298"/>
              </p:ext>
            </p:extLst>
          </p:nvPr>
        </p:nvGraphicFramePr>
        <p:xfrm>
          <a:off x="6066693" y="1365251"/>
          <a:ext cx="2910254" cy="2711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34893" name="テキスト ボックス 114"/>
          <p:cNvSpPr txBox="1">
            <a:spLocks noChangeArrowheads="1"/>
          </p:cNvSpPr>
          <p:nvPr/>
        </p:nvSpPr>
        <p:spPr bwMode="auto">
          <a:xfrm>
            <a:off x="2165838" y="4077072"/>
            <a:ext cx="5605097" cy="40011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r>
              <a:rPr lang="ja-JP" altLang="en-US" b="1" dirty="0" smtClean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目</a:t>
            </a:r>
            <a:r>
              <a:rPr lang="ja-JP" altLang="en-US" b="1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視・異音のセンシング技術を検討</a:t>
            </a:r>
          </a:p>
        </p:txBody>
      </p:sp>
      <p:cxnSp>
        <p:nvCxnSpPr>
          <p:cNvPr id="78" name="直線矢印コネクタ 77"/>
          <p:cNvCxnSpPr/>
          <p:nvPr/>
        </p:nvCxnSpPr>
        <p:spPr>
          <a:xfrm>
            <a:off x="6399335" y="1089025"/>
            <a:ext cx="2582008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8532215" y="2120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1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補足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148758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68520" y="773113"/>
            <a:ext cx="4319954" cy="5946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5843" name="テキスト ボックス 111"/>
          <p:cNvSpPr txBox="1">
            <a:spLocks noChangeArrowheads="1"/>
          </p:cNvSpPr>
          <p:nvPr/>
        </p:nvSpPr>
        <p:spPr bwMode="auto">
          <a:xfrm>
            <a:off x="8508142" y="-26988"/>
            <a:ext cx="574196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ja-JP" sz="1800">
                <a:solidFill>
                  <a:srgbClr val="FFFFFF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3/3</a:t>
            </a:r>
            <a:endParaRPr lang="ja-JP" altLang="en-US" sz="1800">
              <a:solidFill>
                <a:srgbClr val="FFFFFF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69" name="タイトル 10">
            <a:extLst/>
          </p:cNvPr>
          <p:cNvSpPr txBox="1">
            <a:spLocks/>
          </p:cNvSpPr>
          <p:nvPr/>
        </p:nvSpPr>
        <p:spPr bwMode="auto">
          <a:xfrm>
            <a:off x="127489" y="52389"/>
            <a:ext cx="7971692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80000">
            <a:spAutoFit/>
          </a:bodyPr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ja-JP" altLang="en-US" sz="2400" b="1" kern="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目視センシング例　（排水処理場凝集槽の水質点検）</a:t>
            </a:r>
            <a:endParaRPr lang="ja-JP" altLang="en-US" sz="2400" b="1" kern="0" dirty="0">
              <a:solidFill>
                <a:srgbClr val="FFFF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78" name="正方形/長方形 277"/>
          <p:cNvSpPr/>
          <p:nvPr/>
        </p:nvSpPr>
        <p:spPr>
          <a:xfrm>
            <a:off x="4586654" y="773113"/>
            <a:ext cx="4347797" cy="5946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281" name="Rectangle 56"/>
          <p:cNvSpPr>
            <a:spLocks noChangeArrowheads="1"/>
          </p:cNvSpPr>
          <p:nvPr/>
        </p:nvSpPr>
        <p:spPr bwMode="auto">
          <a:xfrm>
            <a:off x="4629150" y="835026"/>
            <a:ext cx="953965" cy="33972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FF"/>
            </a:solidFill>
            <a:miter lim="800000"/>
            <a:headEnd/>
            <a:tailEnd/>
          </a:ln>
          <a:effectLst>
            <a:outerShdw dist="50800" sx="1000" sy="1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lIns="36000" tIns="46038" rIns="36000" bIns="46038">
            <a:sp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  <a:defRPr/>
            </a:pPr>
            <a:r>
              <a:rPr lang="ja-JP" altLang="en-US" sz="1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仕組み</a:t>
            </a:r>
            <a:endParaRPr lang="ja-JP" altLang="en-US" sz="16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7" name="Rectangle 56"/>
          <p:cNvSpPr>
            <a:spLocks noChangeArrowheads="1"/>
          </p:cNvSpPr>
          <p:nvPr/>
        </p:nvSpPr>
        <p:spPr bwMode="auto">
          <a:xfrm>
            <a:off x="168520" y="6165304"/>
            <a:ext cx="4319954" cy="523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50800" sx="1000" sy="1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lIns="92075" tIns="46038" rIns="92075" bIns="46038">
            <a:sp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ts val="0"/>
              </a:spcBef>
              <a:buFontTx/>
              <a:buNone/>
              <a:defRPr/>
            </a:pPr>
            <a:r>
              <a:rPr lang="ja-JP" altLang="en-US" sz="2800" b="1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ソフト開発を内製で取組中</a:t>
            </a:r>
            <a:endParaRPr lang="ja-JP" altLang="en-US" sz="2800" b="1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5848" name="Rectangle 88"/>
          <p:cNvSpPr>
            <a:spLocks noChangeArrowheads="1"/>
          </p:cNvSpPr>
          <p:nvPr/>
        </p:nvSpPr>
        <p:spPr bwMode="auto">
          <a:xfrm>
            <a:off x="524608" y="2995613"/>
            <a:ext cx="3716215" cy="27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fontAlgn="ctr">
              <a:lnSpc>
                <a:spcPts val="1400"/>
              </a:lnSpc>
            </a:pPr>
            <a:r>
              <a:rPr lang="ja-JP" altLang="en-US" sz="1200" b="1">
                <a:solidFill>
                  <a:srgbClr val="000000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排水設備例：水面の水色・フロック・油膜・浮遊物</a:t>
            </a:r>
          </a:p>
        </p:txBody>
      </p:sp>
      <p:grpSp>
        <p:nvGrpSpPr>
          <p:cNvPr id="35849" name="グループ化 4"/>
          <p:cNvGrpSpPr>
            <a:grpSpLocks/>
          </p:cNvGrpSpPr>
          <p:nvPr/>
        </p:nvGrpSpPr>
        <p:grpSpPr bwMode="auto">
          <a:xfrm>
            <a:off x="5117123" y="1223963"/>
            <a:ext cx="1478574" cy="1092200"/>
            <a:chOff x="5466245" y="2419216"/>
            <a:chExt cx="1710490" cy="1165443"/>
          </a:xfrm>
        </p:grpSpPr>
        <p:pic>
          <p:nvPicPr>
            <p:cNvPr id="29698" name="Picture 2" descr="O:\3.アイコン\荒川作成\カット絵\PNG\大安レイアウト3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66245" y="2627572"/>
              <a:ext cx="1710490" cy="957087"/>
            </a:xfrm>
            <a:prstGeom prst="rect">
              <a:avLst/>
            </a:prstGeom>
            <a:noFill/>
            <a:ln w="28575">
              <a:solidFill>
                <a:schemeClr val="accent1">
                  <a:lumMod val="20000"/>
                  <a:lumOff val="8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891" name="Text Box 307"/>
            <p:cNvSpPr txBox="1">
              <a:spLocks noChangeArrowheads="1"/>
            </p:cNvSpPr>
            <p:nvPr/>
          </p:nvSpPr>
          <p:spPr bwMode="auto">
            <a:xfrm>
              <a:off x="5705481" y="2419216"/>
              <a:ext cx="1271016" cy="235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charset="-128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ts val="1000"/>
                </a:lnSpc>
              </a:pPr>
              <a:r>
                <a:rPr lang="en-US" altLang="ja-JP" sz="1200" b="1">
                  <a:latin typeface="Meiryo UI" pitchFamily="50" charset="-128"/>
                  <a:ea typeface="Meiryo UI" pitchFamily="50" charset="-128"/>
                  <a:cs typeface="Meiryo UI" pitchFamily="50" charset="-128"/>
                </a:rPr>
                <a:t>DECS</a:t>
              </a:r>
              <a:endParaRPr lang="ja-JP" altLang="en-US" sz="1200" b="1">
                <a:latin typeface="Meiryo UI" pitchFamily="50" charset="-128"/>
                <a:ea typeface="Meiryo UI" pitchFamily="50" charset="-128"/>
                <a:cs typeface="Meiryo UI" pitchFamily="50" charset="-128"/>
              </a:endParaRPr>
            </a:p>
          </p:txBody>
        </p:sp>
      </p:grpSp>
      <p:pic>
        <p:nvPicPr>
          <p:cNvPr id="80" name="Picture 11" descr="沈殿槽"/>
          <p:cNvPicPr>
            <a:picLocks noChangeAspect="1" noChangeArrowheads="1"/>
          </p:cNvPicPr>
          <p:nvPr/>
        </p:nvPicPr>
        <p:blipFill rotWithShape="1">
          <a:blip r:embed="rId3"/>
          <a:srcRect t="7004"/>
          <a:stretch/>
        </p:blipFill>
        <p:spPr bwMode="auto">
          <a:xfrm>
            <a:off x="417635" y="1358901"/>
            <a:ext cx="2061796" cy="1603375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Picture 81" descr="「排水　油膜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21548" r="22888" b="47495"/>
          <a:stretch>
            <a:fillRect/>
          </a:stretch>
        </p:blipFill>
        <p:spPr bwMode="auto">
          <a:xfrm>
            <a:off x="2705101" y="1530350"/>
            <a:ext cx="1673469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2" name="四角形吹き出し 2"/>
          <p:cNvSpPr>
            <a:spLocks noChangeArrowheads="1"/>
          </p:cNvSpPr>
          <p:nvPr/>
        </p:nvSpPr>
        <p:spPr bwMode="auto">
          <a:xfrm>
            <a:off x="2706566" y="1546226"/>
            <a:ext cx="1661746" cy="1266825"/>
          </a:xfrm>
          <a:prstGeom prst="wedgeRectCallout">
            <a:avLst>
              <a:gd name="adj1" fmla="val -97477"/>
              <a:gd name="adj2" fmla="val 18676"/>
            </a:avLst>
          </a:prstGeom>
          <a:noFill/>
          <a:ln w="28575" algn="ctr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35853" name="Rectangle 88"/>
          <p:cNvSpPr>
            <a:spLocks noChangeArrowheads="1"/>
          </p:cNvSpPr>
          <p:nvPr/>
        </p:nvSpPr>
        <p:spPr bwMode="auto">
          <a:xfrm>
            <a:off x="226690" y="915988"/>
            <a:ext cx="4610100" cy="30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fontAlgn="ctr">
              <a:lnSpc>
                <a:spcPts val="1600"/>
              </a:lnSpc>
            </a:pPr>
            <a:r>
              <a:rPr lang="ja-JP" altLang="en-US" sz="16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熟</a:t>
            </a:r>
            <a:r>
              <a:rPr lang="ja-JP" altLang="en-US" sz="1600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練者の目視点検の判断を機械化して工数低減</a:t>
            </a:r>
          </a:p>
        </p:txBody>
      </p:sp>
      <p:pic>
        <p:nvPicPr>
          <p:cNvPr id="35854" name="Picture 83" descr="「ニューラルネットワーク ディープラーニング 画像」の画像検索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2" b="38657"/>
          <a:stretch>
            <a:fillRect/>
          </a:stretch>
        </p:blipFill>
        <p:spPr bwMode="auto">
          <a:xfrm>
            <a:off x="379535" y="3962300"/>
            <a:ext cx="4004896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5" name="Rectangle 88"/>
          <p:cNvSpPr>
            <a:spLocks noChangeArrowheads="1"/>
          </p:cNvSpPr>
          <p:nvPr/>
        </p:nvSpPr>
        <p:spPr bwMode="auto">
          <a:xfrm>
            <a:off x="293076" y="3571875"/>
            <a:ext cx="4543713" cy="272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fontAlgn="ctr">
              <a:lnSpc>
                <a:spcPts val="1400"/>
              </a:lnSpc>
            </a:pPr>
            <a:r>
              <a:rPr lang="ja-JP" altLang="en-US" sz="1600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ディープラーニングによる画像認識</a:t>
            </a:r>
            <a:r>
              <a:rPr lang="ja-JP" altLang="en-US" sz="1600" b="1" dirty="0" smtClean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を応</a:t>
            </a:r>
            <a:r>
              <a:rPr lang="ja-JP" altLang="en-US" sz="1600" b="1" dirty="0">
                <a:solidFill>
                  <a:srgbClr val="0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用</a:t>
            </a:r>
          </a:p>
        </p:txBody>
      </p:sp>
      <p:sp>
        <p:nvSpPr>
          <p:cNvPr id="35856" name="Text Box 307"/>
          <p:cNvSpPr txBox="1">
            <a:spLocks noChangeArrowheads="1"/>
          </p:cNvSpPr>
          <p:nvPr/>
        </p:nvSpPr>
        <p:spPr bwMode="auto">
          <a:xfrm>
            <a:off x="281355" y="3949601"/>
            <a:ext cx="1099038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>
              <a:lnSpc>
                <a:spcPts val="1000"/>
              </a:lnSpc>
            </a:pPr>
            <a:r>
              <a:rPr lang="ja-JP" altLang="en-US" sz="900" b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「</a:t>
            </a:r>
            <a:r>
              <a:rPr lang="en-US" altLang="ja-JP" sz="900" b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CNN</a:t>
            </a:r>
            <a:r>
              <a:rPr lang="ja-JP" altLang="en-US" sz="900" b="1">
                <a:latin typeface="Meiryo UI" pitchFamily="50" charset="-128"/>
                <a:ea typeface="Meiryo UI" pitchFamily="50" charset="-128"/>
                <a:cs typeface="Meiryo UI" pitchFamily="50" charset="-128"/>
              </a:rPr>
              <a:t>概要」</a:t>
            </a:r>
          </a:p>
        </p:txBody>
      </p:sp>
      <p:sp>
        <p:nvSpPr>
          <p:cNvPr id="35857" name="Text Box 307"/>
          <p:cNvSpPr txBox="1">
            <a:spLocks noChangeArrowheads="1"/>
          </p:cNvSpPr>
          <p:nvPr/>
        </p:nvSpPr>
        <p:spPr bwMode="auto">
          <a:xfrm>
            <a:off x="1691680" y="5265638"/>
            <a:ext cx="1313093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000"/>
              </a:lnSpc>
            </a:pPr>
            <a:r>
              <a:rPr lang="ja-JP" altLang="en-US" sz="1200" b="1" dirty="0">
                <a:solidFill>
                  <a:srgbClr val="FF0066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判断画像を学習</a:t>
            </a:r>
          </a:p>
        </p:txBody>
      </p:sp>
      <p:sp>
        <p:nvSpPr>
          <p:cNvPr id="5" name="加算記号 4"/>
          <p:cNvSpPr/>
          <p:nvPr/>
        </p:nvSpPr>
        <p:spPr bwMode="auto">
          <a:xfrm>
            <a:off x="2203939" y="5489476"/>
            <a:ext cx="249115" cy="225425"/>
          </a:xfrm>
          <a:prstGeom prst="mathPlus">
            <a:avLst/>
          </a:prstGeom>
          <a:noFill/>
          <a:ln w="28575" algn="ctr">
            <a:solidFill>
              <a:srgbClr val="FF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ja-JP" altLang="en-US">
              <a:solidFill>
                <a:srgbClr val="000000"/>
              </a:solidFill>
              <a:latin typeface="Meiryo UI" pitchFamily="34" charset="-128"/>
              <a:ea typeface="Meiryo UI" pitchFamily="34" charset="-128"/>
              <a:cs typeface="Meiryo UI" pitchFamily="34" charset="-128"/>
            </a:endParaRPr>
          </a:p>
        </p:txBody>
      </p:sp>
      <p:sp>
        <p:nvSpPr>
          <p:cNvPr id="35859" name="Rectangle 88"/>
          <p:cNvSpPr>
            <a:spLocks noChangeArrowheads="1"/>
          </p:cNvSpPr>
          <p:nvPr/>
        </p:nvSpPr>
        <p:spPr bwMode="auto">
          <a:xfrm>
            <a:off x="505558" y="5748238"/>
            <a:ext cx="3716215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fontAlgn="ctr">
              <a:lnSpc>
                <a:spcPts val="1400"/>
              </a:lnSpc>
            </a:pPr>
            <a:r>
              <a:rPr lang="ja-JP" altLang="en-US" sz="1200" b="1">
                <a:solidFill>
                  <a:srgbClr val="FF0066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人の複合条件での判断するロジック組込み</a:t>
            </a:r>
          </a:p>
        </p:txBody>
      </p:sp>
      <p:pic>
        <p:nvPicPr>
          <p:cNvPr id="35860" name="図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227" y="2919414"/>
            <a:ext cx="1166446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61" name="稲妻 7"/>
          <p:cNvSpPr>
            <a:spLocks noChangeArrowheads="1"/>
          </p:cNvSpPr>
          <p:nvPr/>
        </p:nvSpPr>
        <p:spPr bwMode="auto">
          <a:xfrm rot="20353527" flipV="1">
            <a:off x="5638800" y="2427288"/>
            <a:ext cx="427892" cy="646112"/>
          </a:xfrm>
          <a:prstGeom prst="lightningBolt">
            <a:avLst/>
          </a:prstGeom>
          <a:solidFill>
            <a:srgbClr val="FFFF00"/>
          </a:solidFill>
          <a:ln w="28575" algn="ctr">
            <a:solidFill>
              <a:srgbClr val="FFC000"/>
            </a:solidFill>
            <a:round/>
            <a:headEnd/>
            <a:tailEnd/>
          </a:ln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93" name="Text Box 307"/>
          <p:cNvSpPr txBox="1">
            <a:spLocks noChangeArrowheads="1"/>
          </p:cNvSpPr>
          <p:nvPr/>
        </p:nvSpPr>
        <p:spPr bwMode="auto">
          <a:xfrm>
            <a:off x="5974374" y="2643188"/>
            <a:ext cx="505557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ts val="1000"/>
              </a:lnSpc>
              <a:defRPr/>
            </a:pP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無線</a:t>
            </a:r>
          </a:p>
        </p:txBody>
      </p:sp>
      <p:sp>
        <p:nvSpPr>
          <p:cNvPr id="94" name="Text Box 307"/>
          <p:cNvSpPr txBox="1">
            <a:spLocks noChangeArrowheads="1"/>
          </p:cNvSpPr>
          <p:nvPr/>
        </p:nvSpPr>
        <p:spPr bwMode="auto">
          <a:xfrm>
            <a:off x="6087208" y="3694113"/>
            <a:ext cx="731227" cy="22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ts val="1000"/>
              </a:lnSpc>
              <a:defRPr/>
            </a:pPr>
            <a:r>
              <a:rPr lang="ja-JP" altLang="en-US" sz="105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小型</a:t>
            </a:r>
            <a:r>
              <a:rPr lang="en-US" altLang="ja-JP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PC</a:t>
            </a:r>
            <a:endParaRPr lang="ja-JP" altLang="en-US" sz="105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5864" name="図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590" y="3698875"/>
            <a:ext cx="1011115" cy="104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Text Box 307"/>
          <p:cNvSpPr txBox="1">
            <a:spLocks noChangeArrowheads="1"/>
          </p:cNvSpPr>
          <p:nvPr/>
        </p:nvSpPr>
        <p:spPr bwMode="auto">
          <a:xfrm>
            <a:off x="5748704" y="4460876"/>
            <a:ext cx="1206012" cy="220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eaLnBrk="1" hangingPunct="1">
              <a:lnSpc>
                <a:spcPts val="1000"/>
              </a:lnSpc>
              <a:defRPr/>
            </a:pP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高解像度カメラ</a:t>
            </a:r>
          </a:p>
        </p:txBody>
      </p:sp>
      <p:pic>
        <p:nvPicPr>
          <p:cNvPr id="99" name="Picture 11" descr="沈殿槽"/>
          <p:cNvPicPr>
            <a:picLocks noChangeAspect="1" noChangeArrowheads="1"/>
          </p:cNvPicPr>
          <p:nvPr/>
        </p:nvPicPr>
        <p:blipFill rotWithShape="1">
          <a:blip r:embed="rId3"/>
          <a:srcRect t="7004"/>
          <a:stretch/>
        </p:blipFill>
        <p:spPr bwMode="auto">
          <a:xfrm>
            <a:off x="5144966" y="5165725"/>
            <a:ext cx="1210408" cy="9413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67" name="グループ化 13"/>
          <p:cNvGrpSpPr>
            <a:grpSpLocks/>
          </p:cNvGrpSpPr>
          <p:nvPr/>
        </p:nvGrpSpPr>
        <p:grpSpPr bwMode="auto">
          <a:xfrm>
            <a:off x="5243146" y="4776788"/>
            <a:ext cx="984738" cy="442912"/>
            <a:chOff x="7332949" y="5372244"/>
            <a:chExt cx="1065970" cy="443206"/>
          </a:xfrm>
        </p:grpSpPr>
        <p:sp>
          <p:nvSpPr>
            <p:cNvPr id="13" name="山形 12"/>
            <p:cNvSpPr/>
            <p:nvPr/>
          </p:nvSpPr>
          <p:spPr bwMode="auto">
            <a:xfrm rot="5400000">
              <a:off x="7644332" y="5290870"/>
              <a:ext cx="443206" cy="605953"/>
            </a:xfrm>
            <a:prstGeom prst="chevron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</a:gradFill>
            <a:ln w="28575" algn="ctr">
              <a:noFill/>
              <a:round/>
              <a:headEnd/>
              <a:tailEnd/>
            </a:ln>
            <a:extLst/>
          </p:spPr>
          <p:txBody>
            <a:bodyPr anchor="ctr"/>
            <a:lstStyle/>
            <a:p>
              <a:pPr algn="ctr" eaLnBrk="1" hangingPunct="1">
                <a:defRPr/>
              </a:pPr>
              <a:endParaRPr lang="ja-JP" altLang="en-US">
                <a:solidFill>
                  <a:srgbClr val="000000"/>
                </a:solidFill>
                <a:latin typeface="Meiryo UI" pitchFamily="34" charset="-128"/>
                <a:ea typeface="Meiryo UI" pitchFamily="34" charset="-128"/>
                <a:cs typeface="Meiryo UI" pitchFamily="34" charset="-128"/>
              </a:endParaRPr>
            </a:p>
          </p:txBody>
        </p:sp>
        <p:sp>
          <p:nvSpPr>
            <p:cNvPr id="101" name="Text Box 307"/>
            <p:cNvSpPr txBox="1">
              <a:spLocks noChangeArrowheads="1"/>
            </p:cNvSpPr>
            <p:nvPr/>
          </p:nvSpPr>
          <p:spPr bwMode="auto">
            <a:xfrm>
              <a:off x="7332949" y="5405603"/>
              <a:ext cx="1065970" cy="349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9pPr>
            </a:lstStyle>
            <a:p>
              <a:pPr algn="ctr" eaLnBrk="1" hangingPunct="1">
                <a:lnSpc>
                  <a:spcPts val="1000"/>
                </a:lnSpc>
                <a:defRPr/>
              </a:pPr>
              <a:r>
                <a:rPr lang="ja-JP" altLang="en-US" sz="105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定周期</a:t>
              </a:r>
              <a:endParaRPr lang="en-US" altLang="ja-JP" sz="1050" b="1" dirty="0" smtClean="0">
                <a:latin typeface="Meiryo UI" panose="020B0604030504040204" pitchFamily="50" charset="-128"/>
                <a:ea typeface="Meiryo UI" panose="020B0604030504040204" pitchFamily="50" charset="-128"/>
              </a:endParaRPr>
            </a:p>
            <a:p>
              <a:pPr algn="ctr" eaLnBrk="1" hangingPunct="1">
                <a:lnSpc>
                  <a:spcPts val="1000"/>
                </a:lnSpc>
                <a:defRPr/>
              </a:pPr>
              <a:r>
                <a:rPr lang="ja-JP" altLang="en-US" sz="1050" b="1" dirty="0" smtClean="0">
                  <a:latin typeface="Meiryo UI" panose="020B0604030504040204" pitchFamily="50" charset="-128"/>
                  <a:ea typeface="Meiryo UI" panose="020B0604030504040204" pitchFamily="50" charset="-128"/>
                </a:rPr>
                <a:t>撮影</a:t>
              </a:r>
            </a:p>
          </p:txBody>
        </p:sp>
      </p:grpSp>
      <p:pic>
        <p:nvPicPr>
          <p:cNvPr id="35868" name="Picture 81" descr="「排水　油膜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21548" r="22888" b="47495"/>
          <a:stretch>
            <a:fillRect/>
          </a:stretch>
        </p:blipFill>
        <p:spPr bwMode="auto">
          <a:xfrm>
            <a:off x="7319597" y="5219701"/>
            <a:ext cx="851388" cy="657225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直線コネクタ 16"/>
          <p:cNvCxnSpPr/>
          <p:nvPr/>
        </p:nvCxnSpPr>
        <p:spPr bwMode="auto">
          <a:xfrm>
            <a:off x="4761035" y="2559050"/>
            <a:ext cx="38539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直線コネクタ 106"/>
          <p:cNvCxnSpPr/>
          <p:nvPr/>
        </p:nvCxnSpPr>
        <p:spPr bwMode="auto">
          <a:xfrm>
            <a:off x="4737589" y="4810125"/>
            <a:ext cx="38539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871" name="山形 108"/>
          <p:cNvSpPr>
            <a:spLocks noChangeArrowheads="1"/>
          </p:cNvSpPr>
          <p:nvPr/>
        </p:nvSpPr>
        <p:spPr bwMode="auto">
          <a:xfrm rot="16200000" flipV="1">
            <a:off x="7517974" y="4734964"/>
            <a:ext cx="442912" cy="558311"/>
          </a:xfrm>
          <a:prstGeom prst="chevron">
            <a:avLst>
              <a:gd name="adj" fmla="val 50000"/>
            </a:avLst>
          </a:prstGeom>
          <a:gradFill rotWithShape="0">
            <a:gsLst>
              <a:gs pos="0">
                <a:srgbClr val="FFCCFF"/>
              </a:gs>
              <a:gs pos="53000">
                <a:srgbClr val="FF99FF"/>
              </a:gs>
              <a:gs pos="100000">
                <a:srgbClr val="FF66FF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10" name="Text Box 307"/>
          <p:cNvSpPr txBox="1">
            <a:spLocks noChangeArrowheads="1"/>
          </p:cNvSpPr>
          <p:nvPr/>
        </p:nvSpPr>
        <p:spPr bwMode="auto">
          <a:xfrm>
            <a:off x="7247793" y="4895851"/>
            <a:ext cx="983274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000"/>
              </a:lnSpc>
              <a:defRPr/>
            </a:pP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異常画像</a:t>
            </a:r>
          </a:p>
        </p:txBody>
      </p:sp>
      <p:sp>
        <p:nvSpPr>
          <p:cNvPr id="111" name="Text Box 307"/>
          <p:cNvSpPr txBox="1">
            <a:spLocks noChangeArrowheads="1"/>
          </p:cNvSpPr>
          <p:nvPr/>
        </p:nvSpPr>
        <p:spPr bwMode="auto">
          <a:xfrm>
            <a:off x="7247793" y="4219576"/>
            <a:ext cx="983274" cy="434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000"/>
              </a:lnSpc>
              <a:defRPr/>
            </a:pP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画像認識</a:t>
            </a:r>
          </a:p>
        </p:txBody>
      </p:sp>
      <p:sp>
        <p:nvSpPr>
          <p:cNvPr id="112" name="Text Box 307"/>
          <p:cNvSpPr txBox="1">
            <a:spLocks noChangeArrowheads="1"/>
          </p:cNvSpPr>
          <p:nvPr/>
        </p:nvSpPr>
        <p:spPr bwMode="auto">
          <a:xfrm>
            <a:off x="7249258" y="3521076"/>
            <a:ext cx="983273" cy="436563"/>
          </a:xfrm>
          <a:prstGeom prst="flowChartDecision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000"/>
              </a:lnSpc>
              <a:defRPr/>
            </a:pP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異常判断</a:t>
            </a:r>
          </a:p>
        </p:txBody>
      </p:sp>
      <p:cxnSp>
        <p:nvCxnSpPr>
          <p:cNvPr id="35875" name="直線矢印コネクタ 18"/>
          <p:cNvCxnSpPr>
            <a:cxnSpLocks noChangeShapeType="1"/>
            <a:stCxn id="111" idx="0"/>
            <a:endCxn id="112" idx="2"/>
          </p:cNvCxnSpPr>
          <p:nvPr/>
        </p:nvCxnSpPr>
        <p:spPr bwMode="auto">
          <a:xfrm flipV="1">
            <a:off x="7738697" y="3957639"/>
            <a:ext cx="1465" cy="261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Text Box 307"/>
          <p:cNvSpPr txBox="1">
            <a:spLocks noChangeArrowheads="1"/>
          </p:cNvSpPr>
          <p:nvPr/>
        </p:nvSpPr>
        <p:spPr bwMode="auto">
          <a:xfrm>
            <a:off x="6954716" y="2849563"/>
            <a:ext cx="608135" cy="2857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000"/>
              </a:lnSpc>
              <a:defRPr/>
            </a:pPr>
            <a:r>
              <a:rPr lang="en-US" altLang="ja-JP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DECS</a:t>
            </a:r>
          </a:p>
          <a:p>
            <a:pPr algn="ctr" eaLnBrk="1" hangingPunct="1">
              <a:lnSpc>
                <a:spcPts val="1000"/>
              </a:lnSpc>
              <a:defRPr/>
            </a:pP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警報出力</a:t>
            </a:r>
          </a:p>
        </p:txBody>
      </p:sp>
      <p:sp>
        <p:nvSpPr>
          <p:cNvPr id="118" name="Text Box 307"/>
          <p:cNvSpPr txBox="1">
            <a:spLocks noChangeArrowheads="1"/>
          </p:cNvSpPr>
          <p:nvPr/>
        </p:nvSpPr>
        <p:spPr bwMode="auto">
          <a:xfrm>
            <a:off x="7841274" y="2849563"/>
            <a:ext cx="608134" cy="285750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36000" rIns="36000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000"/>
              </a:lnSpc>
              <a:defRPr/>
            </a:pP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画像</a:t>
            </a:r>
            <a:endParaRPr lang="en-US" altLang="ja-JP" sz="105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eaLnBrk="1" hangingPunct="1">
              <a:lnSpc>
                <a:spcPts val="1000"/>
              </a:lnSpc>
              <a:defRPr/>
            </a:pP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ファイル</a:t>
            </a:r>
          </a:p>
        </p:txBody>
      </p:sp>
      <p:cxnSp>
        <p:nvCxnSpPr>
          <p:cNvPr id="35878" name="カギ線コネクタ 22"/>
          <p:cNvCxnSpPr>
            <a:cxnSpLocks noChangeShapeType="1"/>
            <a:stCxn id="112" idx="0"/>
            <a:endCxn id="117" idx="2"/>
          </p:cNvCxnSpPr>
          <p:nvPr/>
        </p:nvCxnSpPr>
        <p:spPr bwMode="auto">
          <a:xfrm rot="16200000" flipV="1">
            <a:off x="7306957" y="3087871"/>
            <a:ext cx="385762" cy="480646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79" name="カギ線コネクタ 24"/>
          <p:cNvCxnSpPr>
            <a:cxnSpLocks noChangeShapeType="1"/>
            <a:stCxn id="112" idx="0"/>
            <a:endCxn id="118" idx="2"/>
          </p:cNvCxnSpPr>
          <p:nvPr/>
        </p:nvCxnSpPr>
        <p:spPr bwMode="auto">
          <a:xfrm rot="5400000" flipH="1" flipV="1">
            <a:off x="7749504" y="3125971"/>
            <a:ext cx="385762" cy="404446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4" name="Picture 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133492" y="1636713"/>
            <a:ext cx="1148862" cy="696912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5881" name="山形 124"/>
          <p:cNvSpPr>
            <a:spLocks noChangeArrowheads="1"/>
          </p:cNvSpPr>
          <p:nvPr/>
        </p:nvSpPr>
        <p:spPr bwMode="auto">
          <a:xfrm rot="16200000" flipV="1">
            <a:off x="7504053" y="2311706"/>
            <a:ext cx="442912" cy="559777"/>
          </a:xfrm>
          <a:prstGeom prst="chevron">
            <a:avLst>
              <a:gd name="adj" fmla="val 50000"/>
            </a:avLst>
          </a:prstGeom>
          <a:gradFill rotWithShape="0">
            <a:gsLst>
              <a:gs pos="0">
                <a:srgbClr val="FFCCFF"/>
              </a:gs>
              <a:gs pos="53000">
                <a:srgbClr val="FF99FF"/>
              </a:gs>
              <a:gs pos="100000">
                <a:srgbClr val="FF66FF"/>
              </a:gs>
            </a:gsLst>
            <a:lin ang="0"/>
          </a:gra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algn="ctr" eaLnBrk="1" hangingPunct="1"/>
            <a:endParaRPr lang="ja-JP" altLang="en-US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126" name="Text Box 307"/>
          <p:cNvSpPr txBox="1">
            <a:spLocks noChangeArrowheads="1"/>
          </p:cNvSpPr>
          <p:nvPr/>
        </p:nvSpPr>
        <p:spPr bwMode="auto">
          <a:xfrm>
            <a:off x="7233139" y="2473326"/>
            <a:ext cx="984738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000"/>
              </a:lnSpc>
              <a:defRPr/>
            </a:pPr>
            <a:r>
              <a:rPr lang="ja-JP" altLang="en-US" sz="105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伝送</a:t>
            </a:r>
          </a:p>
        </p:txBody>
      </p:sp>
      <p:pic>
        <p:nvPicPr>
          <p:cNvPr id="35883" name="Picture 81" descr="「排水　油膜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5" t="21548" r="22888" b="47495"/>
          <a:stretch>
            <a:fillRect/>
          </a:stretch>
        </p:blipFill>
        <p:spPr bwMode="auto">
          <a:xfrm>
            <a:off x="7721113" y="1492251"/>
            <a:ext cx="517280" cy="398463"/>
          </a:xfrm>
          <a:prstGeom prst="rect">
            <a:avLst/>
          </a:prstGeom>
          <a:noFill/>
          <a:ln w="9525">
            <a:solidFill>
              <a:srgbClr val="FF00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 Box 307"/>
          <p:cNvSpPr txBox="1">
            <a:spLocks noChangeArrowheads="1"/>
          </p:cNvSpPr>
          <p:nvPr/>
        </p:nvSpPr>
        <p:spPr bwMode="auto">
          <a:xfrm>
            <a:off x="7020272" y="1244601"/>
            <a:ext cx="1370134" cy="2205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lnSpc>
                <a:spcPts val="1000"/>
              </a:lnSpc>
              <a:defRPr/>
            </a:pPr>
            <a:r>
              <a:rPr lang="en-US" altLang="ja-JP" sz="1050" b="1" dirty="0" smtClean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~</a:t>
            </a:r>
            <a:r>
              <a:rPr lang="ja-JP" altLang="en-US" sz="1050" b="1" dirty="0" smtClean="0">
                <a:solidFill>
                  <a:srgbClr val="FF0066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槽油面異常 警報</a:t>
            </a:r>
          </a:p>
        </p:txBody>
      </p:sp>
      <p:sp>
        <p:nvSpPr>
          <p:cNvPr id="129" name="Rectangle 56"/>
          <p:cNvSpPr>
            <a:spLocks noChangeArrowheads="1"/>
          </p:cNvSpPr>
          <p:nvPr/>
        </p:nvSpPr>
        <p:spPr bwMode="auto">
          <a:xfrm>
            <a:off x="4614497" y="6169025"/>
            <a:ext cx="4319954" cy="5238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dist="50800" sx="1000" sy="1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lIns="92075" tIns="46038" rIns="92075" bIns="46038">
            <a:sp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algn="ctr" eaLnBrk="1" hangingPunct="1">
              <a:spcBef>
                <a:spcPts val="0"/>
              </a:spcBef>
              <a:buFontTx/>
              <a:buNone/>
              <a:defRPr/>
            </a:pPr>
            <a:r>
              <a:rPr lang="ja-JP" altLang="en-US" sz="2800" b="1" u="sng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実用化に向けた課題抽出中</a:t>
            </a:r>
            <a:endParaRPr lang="ja-JP" altLang="en-US" sz="2800" b="1" u="sng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532215" y="2120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1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補足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3" name="タイトル 10">
            <a:extLst/>
          </p:cNvPr>
          <p:cNvSpPr txBox="1">
            <a:spLocks/>
          </p:cNvSpPr>
          <p:nvPr/>
        </p:nvSpPr>
        <p:spPr bwMode="auto">
          <a:xfrm>
            <a:off x="138113" y="166297"/>
            <a:ext cx="8636000" cy="48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80000">
            <a:spAutoFit/>
          </a:bodyPr>
          <a:lstStyle>
            <a:lvl1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5pPr>
            <a:lvl6pPr marL="4572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6pPr>
            <a:lvl7pPr marL="9144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7pPr>
            <a:lvl8pPr marL="13716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8pPr>
            <a:lvl9pPr marL="1828800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bg1"/>
                </a:solidFill>
                <a:latin typeface="HGP創英角ｺﾞｼｯｸUB" pitchFamily="50" charset="-128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ja-JP" altLang="en-US" sz="2400" b="1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</a:t>
            </a:r>
            <a:r>
              <a:rPr lang="ja-JP" altLang="en-US" sz="2400" b="1" kern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視センシング例　（排水処理場凝集槽の水質点検</a:t>
            </a:r>
            <a:r>
              <a:rPr lang="ja-JP" altLang="en-US" sz="2400" b="1" kern="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lang="ja-JP" altLang="en-US" sz="2400" b="1" kern="0" dirty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825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表 24"/>
          <p:cNvGraphicFramePr>
            <a:graphicFrameLocks noGrp="1"/>
          </p:cNvGraphicFramePr>
          <p:nvPr/>
        </p:nvGraphicFramePr>
        <p:xfrm>
          <a:off x="137746" y="233364"/>
          <a:ext cx="8887558" cy="6435725"/>
        </p:xfrm>
        <a:graphic>
          <a:graphicData uri="http://schemas.openxmlformats.org/drawingml/2006/table">
            <a:tbl>
              <a:tblPr/>
              <a:tblGrid>
                <a:gridCol w="8887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5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①目視点検の画像検知の</a:t>
                      </a:r>
                      <a:r>
                        <a:rPr kumimoji="1" lang="en-US" altLang="ja-JP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DECS</a:t>
                      </a:r>
                      <a:r>
                        <a:rPr kumimoji="1" lang="ja-JP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監視イメージ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97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ja-JP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8922" name="グループ化 6"/>
          <p:cNvGrpSpPr>
            <a:grpSpLocks/>
          </p:cNvGrpSpPr>
          <p:nvPr/>
        </p:nvGrpSpPr>
        <p:grpSpPr bwMode="auto">
          <a:xfrm>
            <a:off x="252047" y="1254125"/>
            <a:ext cx="8636977" cy="4929188"/>
            <a:chOff x="262956" y="1469599"/>
            <a:chExt cx="9357294" cy="4930137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2482" y="2060263"/>
              <a:ext cx="9347768" cy="4339473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95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56" y="1469599"/>
              <a:ext cx="9357294" cy="58172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89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15" y="254001"/>
            <a:ext cx="1091712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24" name="AutoShape 9" descr="「アラーム イメージ」の画像検索結果"/>
          <p:cNvSpPr>
            <a:spLocks noChangeAspect="1" noChangeArrowheads="1"/>
          </p:cNvSpPr>
          <p:nvPr/>
        </p:nvSpPr>
        <p:spPr bwMode="auto">
          <a:xfrm>
            <a:off x="143608" y="-144463"/>
            <a:ext cx="281354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charset="-128"/>
                <a:ea typeface="ＭＳ Ｐゴシック" charset="-128"/>
              </a:defRPr>
            </a:lvl9pPr>
          </a:lstStyle>
          <a:p>
            <a:pPr eaLnBrk="1" hangingPunct="1"/>
            <a:endParaRPr lang="ja-JP" altLang="en-US" sz="1800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26" name="グループ化 25"/>
          <p:cNvGrpSpPr>
            <a:grpSpLocks/>
          </p:cNvGrpSpPr>
          <p:nvPr/>
        </p:nvGrpSpPr>
        <p:grpSpPr bwMode="auto">
          <a:xfrm>
            <a:off x="1049216" y="1355725"/>
            <a:ext cx="5842489" cy="1028700"/>
            <a:chOff x="1136576" y="1356136"/>
            <a:chExt cx="6329409" cy="1028265"/>
          </a:xfrm>
        </p:grpSpPr>
        <p:grpSp>
          <p:nvGrpSpPr>
            <p:cNvPr id="38945" name="グループ化 18"/>
            <p:cNvGrpSpPr>
              <a:grpSpLocks/>
            </p:cNvGrpSpPr>
            <p:nvPr/>
          </p:nvGrpSpPr>
          <p:grpSpPr bwMode="auto">
            <a:xfrm>
              <a:off x="1136576" y="1356136"/>
              <a:ext cx="4800390" cy="246117"/>
              <a:chOff x="1136576" y="1356136"/>
              <a:chExt cx="4800390" cy="246117"/>
            </a:xfrm>
          </p:grpSpPr>
          <p:sp>
            <p:nvSpPr>
              <p:cNvPr id="18" name="テキスト ボックス 17"/>
              <p:cNvSpPr txBox="1"/>
              <p:nvPr/>
            </p:nvSpPr>
            <p:spPr>
              <a:xfrm>
                <a:off x="1579492" y="1356136"/>
                <a:ext cx="4357474" cy="24611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ja-JP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2017</a:t>
                </a:r>
                <a:r>
                  <a:rPr lang="ja-JP" altLang="en-US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・</a:t>
                </a:r>
                <a:r>
                  <a:rPr lang="en-US" altLang="ja-JP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10</a:t>
                </a:r>
                <a:r>
                  <a:rPr lang="ja-JP" altLang="en-US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・</a:t>
                </a:r>
                <a:r>
                  <a:rPr lang="en-US" altLang="ja-JP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1007:49:21</a:t>
                </a:r>
                <a:r>
                  <a:rPr lang="ja-JP" altLang="en-US" sz="1000" dirty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　西尾 東排水油系原水槽　水面浮遊物異常</a:t>
                </a:r>
              </a:p>
            </p:txBody>
          </p:sp>
          <p:sp>
            <p:nvSpPr>
              <p:cNvPr id="38948" name="テキスト ボックス 32"/>
              <p:cNvSpPr txBox="1">
                <a:spLocks noChangeArrowheads="1"/>
              </p:cNvSpPr>
              <p:nvPr/>
            </p:nvSpPr>
            <p:spPr bwMode="auto">
              <a:xfrm>
                <a:off x="1136576" y="1395942"/>
                <a:ext cx="138928" cy="15382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1pPr>
                <a:lvl2pPr marL="742950" indent="-285750"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2pPr>
                <a:lvl3pPr marL="1143000" indent="-228600"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3pPr>
                <a:lvl4pPr marL="1600200" indent="-228600"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4pPr>
                <a:lvl5pPr marL="2057400" indent="-228600"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000">
                    <a:solidFill>
                      <a:schemeClr val="tx1"/>
                    </a:solidFill>
                    <a:latin typeface="ＭＳ Ｐゴシック" charset="-128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ja-JP" altLang="en-US" sz="1000">
                    <a:solidFill>
                      <a:srgbClr val="FFFFFF"/>
                    </a:solidFill>
                    <a:latin typeface="Meiryo UI" pitchFamily="50" charset="-128"/>
                    <a:ea typeface="Meiryo UI" pitchFamily="50" charset="-128"/>
                    <a:cs typeface="Meiryo UI" pitchFamily="50" charset="-128"/>
                  </a:rPr>
                  <a:t>１</a:t>
                </a:r>
              </a:p>
            </p:txBody>
          </p:sp>
        </p:grpSp>
        <p:pic>
          <p:nvPicPr>
            <p:cNvPr id="38946" name="Picture 11" descr="「アラーム イメージ」の画像検索結果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59043" y="2229195"/>
              <a:ext cx="206942" cy="1552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グループ化 23"/>
          <p:cNvGrpSpPr>
            <a:grpSpLocks/>
          </p:cNvGrpSpPr>
          <p:nvPr/>
        </p:nvGrpSpPr>
        <p:grpSpPr bwMode="auto">
          <a:xfrm>
            <a:off x="3906715" y="2020888"/>
            <a:ext cx="4214446" cy="2163762"/>
            <a:chOff x="4232920" y="3284984"/>
            <a:chExt cx="4565252" cy="2162916"/>
          </a:xfrm>
        </p:grpSpPr>
        <p:pic>
          <p:nvPicPr>
            <p:cNvPr id="3894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920" y="3284984"/>
              <a:ext cx="4565252" cy="2162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944" name="Picture 11" descr="「アラーム イメージ」の画像検索結果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419198" y="3557591"/>
              <a:ext cx="295327" cy="2214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グループ化 5"/>
          <p:cNvGrpSpPr>
            <a:grpSpLocks/>
          </p:cNvGrpSpPr>
          <p:nvPr/>
        </p:nvGrpSpPr>
        <p:grpSpPr bwMode="auto">
          <a:xfrm>
            <a:off x="4089889" y="1844675"/>
            <a:ext cx="3849565" cy="4171950"/>
            <a:chOff x="6353797" y="764704"/>
            <a:chExt cx="1703338" cy="3028156"/>
          </a:xfrm>
        </p:grpSpPr>
        <p:pic>
          <p:nvPicPr>
            <p:cNvPr id="38931" name="Picture 4" descr="Z:\01.FS共通\01.方針・事業管理\00.長期構想\IT計装WG\99.運転保全WG\20170913\20171008_作業\写真\20171004_155608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797" y="764704"/>
              <a:ext cx="1703338" cy="30281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/>
            <p:cNvSpPr/>
            <p:nvPr/>
          </p:nvSpPr>
          <p:spPr>
            <a:xfrm>
              <a:off x="6609265" y="2061004"/>
              <a:ext cx="503804" cy="432100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6858250" y="2349071"/>
              <a:ext cx="503804" cy="432100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7048878" y="2132445"/>
              <a:ext cx="504453" cy="432100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7524801" y="2063309"/>
              <a:ext cx="504453" cy="430948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7100101" y="2709730"/>
              <a:ext cx="504453" cy="432100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7473578" y="2276477"/>
              <a:ext cx="251578" cy="217779"/>
            </a:xfrm>
            <a:prstGeom prst="rect">
              <a:avLst/>
            </a:prstGeom>
            <a:noFill/>
            <a:ln w="952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7175315" y="2172773"/>
              <a:ext cx="251578" cy="217779"/>
            </a:xfrm>
            <a:prstGeom prst="rect">
              <a:avLst/>
            </a:prstGeom>
            <a:noFill/>
            <a:ln w="952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6869921" y="2239605"/>
              <a:ext cx="251578" cy="218931"/>
            </a:xfrm>
            <a:prstGeom prst="rect">
              <a:avLst/>
            </a:prstGeom>
            <a:noFill/>
            <a:ln w="952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7410684" y="2099028"/>
              <a:ext cx="161150" cy="1843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ＭＳ Ｐゴシック"/>
                </a:rPr>
                <a:t>OIL</a:t>
              </a:r>
              <a:endParaRPr lang="ja-JP" altLang="en-US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7113069" y="1988411"/>
              <a:ext cx="161150" cy="1843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ＭＳ Ｐゴシック"/>
                </a:rPr>
                <a:t>OIL</a:t>
              </a:r>
              <a:endParaRPr lang="ja-JP" altLang="en-US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6812862" y="2061004"/>
              <a:ext cx="161150" cy="1843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ja-JP" sz="105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ＭＳ Ｐゴシック"/>
                </a:rPr>
                <a:t>OIL</a:t>
              </a:r>
              <a:endParaRPr lang="ja-JP" altLang="en-US" sz="105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ＭＳ Ｐゴシック"/>
              </a:endParaRPr>
            </a:p>
          </p:txBody>
        </p:sp>
      </p:grpSp>
      <p:sp>
        <p:nvSpPr>
          <p:cNvPr id="32" name="テキスト ボックス 31"/>
          <p:cNvSpPr txBox="1"/>
          <p:nvPr/>
        </p:nvSpPr>
        <p:spPr>
          <a:xfrm>
            <a:off x="8532215" y="2120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ja-JP" altLang="en-US" sz="11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補足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3" name="動作設定ボタン : 戻る/前へ 32">
            <a:hlinkClick r:id="rId9" action="ppaction://hlinksldjump" highlightClick="1"/>
          </p:cNvPr>
          <p:cNvSpPr/>
          <p:nvPr/>
        </p:nvSpPr>
        <p:spPr>
          <a:xfrm>
            <a:off x="8661598" y="6525344"/>
            <a:ext cx="216024" cy="216024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140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3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32613"/>
              </p:ext>
            </p:extLst>
          </p:nvPr>
        </p:nvGraphicFramePr>
        <p:xfrm>
          <a:off x="179513" y="889677"/>
          <a:ext cx="8784974" cy="591309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84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25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6666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2000" b="0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重点活動</a:t>
                      </a:r>
                      <a:r>
                        <a:rPr lang="ja-JP" altLang="en-US" sz="1000" b="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lang="ja-JP" altLang="en-US" sz="10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17</a:t>
                      </a:r>
                      <a:r>
                        <a:rPr lang="ja-JP" altLang="en-US" sz="14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</a:t>
                      </a:r>
                      <a:r>
                        <a:rPr lang="ja-JP" altLang="en-US" sz="14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度</a:t>
                      </a:r>
                      <a:endParaRPr lang="ja-JP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4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18</a:t>
                      </a:r>
                      <a:r>
                        <a:rPr lang="ja-JP" altLang="en-US" sz="14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年中計</a:t>
                      </a:r>
                      <a:endParaRPr lang="ja-JP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ja-JP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669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目標 </a:t>
                      </a:r>
                      <a:r>
                        <a:rPr lang="en-US" altLang="zh-TW" sz="12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実</a:t>
                      </a:r>
                      <a:r>
                        <a:rPr lang="ja-JP" altLang="en-US" sz="12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績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評価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目標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見込み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14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財務</a:t>
                      </a:r>
                      <a:endParaRPr lang="ja-JP" altLang="en-US" sz="12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売上高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98.3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101.2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90.0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億円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営業利益額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10.9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11.4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8.8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億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営業利益率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11.1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11.3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9.8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70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ダントツに直結した</a:t>
                      </a:r>
                      <a:endParaRPr lang="en-US" altLang="ja-JP" sz="1200" b="1" u="none" strike="noStrike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12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開発・改善の強化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生産ライン一体工法の開発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拡大展開</a:t>
                      </a:r>
                      <a:endParaRPr lang="en-US" altLang="ja-JP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既存ﾓﾃﾞﾙ構築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開発完了</a:t>
                      </a:r>
                    </a:p>
                    <a:p>
                      <a:pPr algn="ctr" fontAlgn="ctr"/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製造部・</a:t>
                      </a:r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ライン展開</a:t>
                      </a:r>
                      <a:endParaRPr lang="en-US" altLang="ja-JP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納期・コスト▲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50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1" u="none" strike="noStrike" dirty="0" smtClean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省エネ▲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診断技術開発</a:t>
                      </a:r>
                      <a:endParaRPr lang="zh-TW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新開発：</a:t>
                      </a:r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内製保全の技術水準向上</a:t>
                      </a:r>
                      <a:endParaRPr lang="zh-TW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内製化率：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24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24.0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内製化率：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24.5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14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人と地球に優しく</a:t>
                      </a:r>
                      <a:endParaRPr lang="en-US" altLang="ja-JP" sz="12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デンソーらしい</a:t>
                      </a:r>
                      <a:endParaRPr lang="en-US" altLang="ja-JP" sz="12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環境つくり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水資源リサイクル工場の具現化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構想・導入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先端研▲</a:t>
                      </a:r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3.4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％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使用量：▲３％</a:t>
                      </a:r>
                      <a:endParaRPr lang="en-US" sz="1000" b="1" u="none" strike="noStrike" dirty="0" smtClean="0"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14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人と地球に優しい緑化の実現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評価点：</a:t>
                      </a:r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88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88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(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工事完了後</a:t>
                      </a:r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)</a:t>
                      </a:r>
                    </a:p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緑化ｾﾝﾀｰ会長賞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評価点倍増：</a:t>
                      </a:r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96</a:t>
                      </a:r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en-US" altLang="ja-JP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大臣賞への道筋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14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エネルギーハーフ</a:t>
                      </a:r>
                    </a:p>
                    <a:p>
                      <a:pPr algn="ctr" fontAlgn="ctr"/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に貢献する施策の</a:t>
                      </a:r>
                    </a:p>
                    <a:p>
                      <a:pPr algn="ctr" fontAlgn="ctr"/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推進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５</a:t>
                      </a:r>
                      <a:r>
                        <a:rPr lang="en-US" altLang="ja-JP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M</a:t>
                      </a:r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を駆使した省エネの実践</a:t>
                      </a:r>
                      <a:endParaRPr lang="en-US" altLang="ja-JP" sz="1050" b="1" i="0" u="none" strike="noStrike" dirty="0" smtClean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5,000</a:t>
                      </a:r>
                      <a:r>
                        <a:rPr 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t-co2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9</a:t>
                      </a:r>
                      <a:r>
                        <a:rPr 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,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781</a:t>
                      </a:r>
                      <a:r>
                        <a:rPr 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t-co2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累計▲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20,000</a:t>
                      </a:r>
                      <a:r>
                        <a:rPr 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t-co2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50" b="1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EMS</a:t>
                      </a:r>
                      <a:r>
                        <a:rPr lang="ja-JP" altLang="en-US" sz="1050" b="1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構想の構築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構想構築</a:t>
                      </a:r>
                      <a:endParaRPr lang="zh-CN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構築完了・展開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EMS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展開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エネルギー費（エネロス活動）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18.8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百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万円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19.4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百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万円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25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百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万</a:t>
                      </a:r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円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14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グローバル</a:t>
                      </a:r>
                      <a:r>
                        <a:rPr lang="en-US" altLang="ja-JP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</a:p>
                    <a:p>
                      <a:pPr algn="ctr" fontAlgn="ctr"/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拠点の実力に応じた</a:t>
                      </a:r>
                    </a:p>
                    <a:p>
                      <a:pPr algn="ctr" fontAlgn="ctr"/>
                      <a:r>
                        <a:rPr lang="ja-JP" altLang="en-US" sz="12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ﾉｳﾊｳ･ｽｷﾙの伝承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リスクゼロ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リスクゼロ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完了目処</a:t>
                      </a:r>
                      <a:endParaRPr lang="en-US" altLang="ja-JP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リスクゼロ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工事安全スキル（レベル３）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ｷｰﾊﾟｰｿﾝ育成</a:t>
                      </a:r>
                      <a:endParaRPr lang="en-US" altLang="ja-JP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国内Ｇ苦戦</a:t>
                      </a:r>
                      <a:endParaRPr lang="en-US" altLang="ja-JP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△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レベル３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運転スキル（レベル３）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個社目標達成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北米苦戦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△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レベル３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146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lang="ja-JP" altLang="en-US" sz="12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ＤＮＪＰ</a:t>
                      </a:r>
                      <a:r>
                        <a:rPr lang="en-US" altLang="ja-JP" sz="12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</a:p>
                    <a:p>
                      <a:pPr algn="ctr" fontAlgn="ctr"/>
                      <a:r>
                        <a:rPr lang="ja-JP" altLang="en-US" sz="12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災害・阻害を</a:t>
                      </a:r>
                      <a:endParaRPr lang="en-US" altLang="ja-JP" sz="1200" b="1" u="none" strike="noStrike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ctr" fontAlgn="ctr"/>
                      <a:r>
                        <a:rPr lang="ja-JP" altLang="en-US" sz="12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発生させない工場運営　</a:t>
                      </a:r>
                      <a:endParaRPr lang="ja-JP" altLang="en-US" sz="1200" b="1" u="none" strike="noStrik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職場安</a:t>
                      </a:r>
                      <a:r>
                        <a:rPr lang="ja-JP" altLang="en-US" sz="1050" b="1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全（赤チン）</a:t>
                      </a:r>
                      <a:endParaRPr lang="ja-JP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</a:t>
                      </a:r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件（赤チン）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×</a:t>
                      </a:r>
                      <a:endParaRPr lang="en-US" altLang="ja-JP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r>
                        <a:rPr lang="ja-JP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en-US" altLang="ja-JP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5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元請工事安</a:t>
                      </a:r>
                      <a:r>
                        <a:rPr lang="zh-TW" altLang="en-US" sz="1050" b="1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</a:t>
                      </a:r>
                      <a:r>
                        <a:rPr lang="ja-JP" altLang="en-US" sz="1050" b="1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（休業）</a:t>
                      </a:r>
                      <a:endParaRPr lang="zh-TW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en-US" altLang="ja-JP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r>
                        <a:rPr lang="ja-JP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en-US" altLang="ja-JP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外</a:t>
                      </a:r>
                      <a:r>
                        <a:rPr lang="zh-CN" altLang="en-US" sz="1050" b="1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来工</a:t>
                      </a:r>
                      <a:r>
                        <a:rPr lang="zh-CN" altLang="en-US" sz="1050" b="1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事安</a:t>
                      </a:r>
                      <a:r>
                        <a:rPr lang="zh-CN" altLang="en-US" sz="1050" b="1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全</a:t>
                      </a:r>
                      <a:r>
                        <a:rPr lang="ja-JP" altLang="en-US" sz="1050" b="1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（休業）</a:t>
                      </a:r>
                      <a:endParaRPr lang="zh-CN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en-US" altLang="ja-JP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r>
                        <a:rPr lang="ja-JP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en-US" altLang="ja-JP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生産阻害率</a:t>
                      </a:r>
                      <a:endParaRPr lang="en-US" altLang="ja-JP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0.50</a:t>
                      </a:r>
                      <a:r>
                        <a:rPr lang="ja-JP" altLang="en-US" sz="1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r>
                        <a:rPr lang="ja-JP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以下</a:t>
                      </a:r>
                      <a:endParaRPr lang="ja-JP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0.322</a:t>
                      </a:r>
                      <a:r>
                        <a:rPr lang="ja-JP" altLang="en-US" sz="1000" b="1" u="none" strike="noStrike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endParaRPr lang="ja-JP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0.25</a:t>
                      </a:r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</a:t>
                      </a:r>
                      <a:r>
                        <a:rPr lang="ja-JP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以</a:t>
                      </a:r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下</a:t>
                      </a:r>
                      <a:r>
                        <a:rPr lang="ja-JP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環境トラブル（Ｃランク）</a:t>
                      </a:r>
                      <a:endParaRPr lang="en-US" altLang="zh-TW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endParaRPr lang="ja-JP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en-US" altLang="ja-JP" sz="1000" b="1" i="0" u="none" strike="noStrike" dirty="0">
                        <a:solidFill>
                          <a:schemeClr val="tx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０件</a:t>
                      </a:r>
                      <a:r>
                        <a:rPr lang="ja-JP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lang="ja-JP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en-US" altLang="ja-JP" sz="1000" b="1" i="0" u="none" strike="noStrike" dirty="0">
                        <a:solidFill>
                          <a:schemeClr val="bg1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146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【FS】</a:t>
                      </a:r>
                    </a:p>
                    <a:p>
                      <a:pPr algn="ctr" fontAlgn="ctr"/>
                      <a:r>
                        <a:rPr lang="ja-JP" altLang="en-US" sz="1200" b="1" u="none" strike="noStrik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社員・職場の活力向上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ＦＳプロパー社員の活躍度向上</a:t>
                      </a:r>
                      <a:endParaRPr lang="zh-TW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中堅レベル</a:t>
                      </a:r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2.5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レベル</a:t>
                      </a:r>
                      <a:r>
                        <a:rPr lang="en-US" altLang="ja-JP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2.5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 smtClean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中堅社員レベル３</a:t>
                      </a:r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u="none" strike="noStrike" dirty="0"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1469">
                <a:tc vMerge="1">
                  <a:txBody>
                    <a:bodyPr/>
                    <a:lstStyle/>
                    <a:p>
                      <a:pPr algn="ctr" fontAlgn="ctr"/>
                      <a:endParaRPr lang="ja-JP" altLang="en-US" sz="12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1" i="0" u="none" strike="noStrike" dirty="0" smtClean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健康経営</a:t>
                      </a:r>
                      <a:endParaRPr lang="zh-TW" altLang="en-US" sz="1050" b="1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認定取得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優良企業認定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認定取得</a:t>
                      </a:r>
                      <a:endParaRPr lang="ja-JP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○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</a:tbl>
          </a:graphicData>
        </a:graphic>
      </p:graphicFrame>
      <p:sp>
        <p:nvSpPr>
          <p:cNvPr id="5" name="正方形/長方形 4"/>
          <p:cNvSpPr/>
          <p:nvPr/>
        </p:nvSpPr>
        <p:spPr>
          <a:xfrm>
            <a:off x="3873186" y="889670"/>
            <a:ext cx="2952328" cy="5904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18</a:t>
            </a:r>
            <a:r>
              <a:rPr lang="ja-JP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年中計の進捗</a:t>
            </a:r>
            <a:endParaRPr lang="ja-JP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425134" y="152008"/>
            <a:ext cx="513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43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表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770171"/>
              </p:ext>
            </p:extLst>
          </p:nvPr>
        </p:nvGraphicFramePr>
        <p:xfrm>
          <a:off x="4748884" y="907933"/>
          <a:ext cx="4228283" cy="2060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8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0444">
                <a:tc>
                  <a:txBody>
                    <a:bodyPr/>
                    <a:lstStyle/>
                    <a:p>
                      <a:pPr algn="ctr"/>
                      <a:endParaRPr kumimoji="1" lang="ja-JP" altLang="en-US" sz="1050" dirty="0"/>
                    </a:p>
                  </a:txBody>
                  <a:tcPr marL="36000" marR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180524" y="485792"/>
            <a:ext cx="4247460" cy="357187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DNG</a:t>
            </a:r>
            <a:r>
              <a:rPr kumimoji="1"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経営改革５本柱</a:t>
            </a:r>
            <a:endParaRPr kumimoji="1" lang="ja-JP" altLang="en-US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二等辺三角形 7"/>
          <p:cNvSpPr/>
          <p:nvPr/>
        </p:nvSpPr>
        <p:spPr>
          <a:xfrm rot="10800000">
            <a:off x="2752751" y="2996952"/>
            <a:ext cx="3695700" cy="252014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0" y="0"/>
            <a:ext cx="3735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◆</a:t>
            </a:r>
            <a:r>
              <a:rPr kumimoji="1" lang="en-US" altLang="ja-JP" sz="2000" dirty="0" smtClean="0"/>
              <a:t>25</a:t>
            </a:r>
            <a:r>
              <a:rPr kumimoji="1" lang="ja-JP" altLang="en-US" sz="2000" dirty="0" smtClean="0"/>
              <a:t>長講 </a:t>
            </a:r>
            <a:r>
              <a:rPr kumimoji="1" lang="en-US" altLang="ja-JP" sz="2000" dirty="0" smtClean="0"/>
              <a:t>21</a:t>
            </a:r>
            <a:r>
              <a:rPr kumimoji="1" lang="ja-JP" altLang="en-US" sz="2000" dirty="0" smtClean="0"/>
              <a:t>中計の検討フレーム</a:t>
            </a:r>
            <a:endParaRPr kumimoji="1" lang="ja-JP" altLang="en-US" sz="2000" dirty="0"/>
          </a:p>
        </p:txBody>
      </p:sp>
      <p:sp>
        <p:nvSpPr>
          <p:cNvPr id="18" name="正方形/長方形 17"/>
          <p:cNvSpPr/>
          <p:nvPr/>
        </p:nvSpPr>
        <p:spPr>
          <a:xfrm>
            <a:off x="4748884" y="485792"/>
            <a:ext cx="4215604" cy="357187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PIC</a:t>
            </a:r>
            <a:r>
              <a:rPr lang="ja-JP" altLang="en-US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長構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30217"/>
              </p:ext>
            </p:extLst>
          </p:nvPr>
        </p:nvGraphicFramePr>
        <p:xfrm>
          <a:off x="4748884" y="3290611"/>
          <a:ext cx="4262751" cy="3067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33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24">
                <a:tc gridSpan="2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ﾃﾞﾝｿｰｸﾞﾙｰﾌﾟ競争力・ﾌﾞﾗﾝﾄﾞ力向上への貢献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1" dirty="0" smtClean="0">
                        <a:solidFill>
                          <a:schemeClr val="bg1"/>
                        </a:solidFill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9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</a:t>
                      </a:r>
                      <a:r>
                        <a:rPr kumimoji="1" lang="ja-JP" altLang="en-US" sz="1200" b="1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運転保全の深化</a:t>
                      </a:r>
                    </a:p>
                    <a:p>
                      <a:pPr marL="0" algn="l" defTabSz="914400" rtl="0" eaLnBrk="1" latinLnBrk="0" hangingPunct="1"/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運転保全のｽｰﾊﾟｰ高度化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□施設</a:t>
                      </a:r>
                      <a:r>
                        <a:rPr kumimoji="1" lang="en-US" altLang="ja-JP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IoT</a:t>
                      </a:r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開発で現場を変える</a:t>
                      </a:r>
                      <a:endParaRPr kumimoji="1" lang="en-US" altLang="ja-JP" sz="1100" b="0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□マルチ人材と部門連携で倍速化</a:t>
                      </a:r>
                      <a:endParaRPr kumimoji="1" lang="en-US" altLang="ja-JP" sz="1100" b="0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□保全ﾏﾈｰｼﾞﾒﾝﾄ競争力</a:t>
                      </a:r>
                      <a:r>
                        <a:rPr kumimoji="1" lang="en-US" altLang="ja-JP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NO.1</a:t>
                      </a:r>
                      <a:endParaRPr kumimoji="1" lang="ja-JP" altLang="en-US" sz="1100" b="0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9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</a:t>
                      </a:r>
                      <a:r>
                        <a:rPr kumimoji="1" lang="ja-JP" altLang="en-US" sz="1200" b="1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環境の深化</a:t>
                      </a:r>
                      <a:endParaRPr kumimoji="1" lang="en-US" altLang="ja-JP" sz="1200" b="1" u="sng" kern="1200" dirty="0" smtClean="0">
                        <a:solidFill>
                          <a:srgbClr val="0033CC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</a:t>
                      </a:r>
                      <a:r>
                        <a:rPr kumimoji="1" lang="en-US" altLang="ja-JP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Eco</a:t>
                      </a:r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Ｖ</a:t>
                      </a:r>
                      <a:r>
                        <a:rPr kumimoji="1" lang="en-US" altLang="ja-JP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ision</a:t>
                      </a:r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達成シナリオ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□統合視点で牽引</a:t>
                      </a:r>
                      <a:r>
                        <a:rPr kumimoji="1" lang="en-US" altLang="ja-JP" sz="105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kumimoji="1" lang="ja-JP" altLang="en-US" sz="105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点・線・面・立体</a:t>
                      </a:r>
                      <a:r>
                        <a:rPr kumimoji="1" lang="en-US" altLang="ja-JP" sz="105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  <a:endParaRPr kumimoji="1" lang="en-US" altLang="ja-JP" sz="1100" b="0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（省エネ・水資源・緑化）</a:t>
                      </a:r>
                      <a:endParaRPr kumimoji="1" lang="en-US" altLang="ja-JP" sz="1100" b="0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699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</a:t>
                      </a:r>
                      <a:r>
                        <a:rPr kumimoji="1" lang="ja-JP" altLang="en-US" sz="1200" b="1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建設の深化</a:t>
                      </a:r>
                      <a:endParaRPr kumimoji="1" lang="en-US" altLang="ja-JP" sz="1200" b="1" u="sng" kern="1200" dirty="0" smtClean="0">
                        <a:solidFill>
                          <a:srgbClr val="0033CC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ポストダントツ工場</a:t>
                      </a:r>
                      <a:endParaRPr kumimoji="1" lang="en-US" altLang="ja-JP" sz="1200" b="1" kern="1200" dirty="0" smtClean="0">
                        <a:solidFill>
                          <a:srgbClr val="0033CC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□グループ生産再編への貢献拡大</a:t>
                      </a:r>
                      <a:endParaRPr kumimoji="1" lang="en-US" altLang="ja-JP" sz="1100" b="0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□工場環境改善への貢献拡大</a:t>
                      </a:r>
                      <a:endParaRPr kumimoji="1" lang="en-US" altLang="ja-JP" sz="1100" b="0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□働き方大改革への貢献拡大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69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</a:t>
                      </a:r>
                      <a:r>
                        <a:rPr kumimoji="1" lang="ja-JP" altLang="en-US" sz="1200" b="1" u="sng" kern="120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グルーバルＦＭの深化</a:t>
                      </a: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地域･個社自立ｷｬﾗﾊﾞﾝ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□海外：地域主体ＦＭ活動強化</a:t>
                      </a:r>
                    </a:p>
                    <a:p>
                      <a:pPr algn="l"/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□国内：特性に応じたﾀﾞｲﾚｸﾄ支援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699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</a:t>
                      </a:r>
                      <a:r>
                        <a:rPr kumimoji="1" lang="ja-JP" altLang="en-US" sz="1200" b="1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磐石な基盤の定着</a:t>
                      </a: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仕事を通じて幸せになろう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□「安全・品質・環境」真の定着</a:t>
                      </a:r>
                    </a:p>
                    <a:p>
                      <a:pPr algn="l"/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□人材育成</a:t>
                      </a:r>
                      <a:r>
                        <a:rPr kumimoji="1" lang="en-US" altLang="ja-JP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PDCA</a:t>
                      </a:r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の質・スピード</a:t>
                      </a:r>
                      <a:r>
                        <a:rPr kumimoji="1" lang="en-US" altLang="ja-JP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UP</a:t>
                      </a:r>
                    </a:p>
                    <a:p>
                      <a:pPr algn="l"/>
                      <a:r>
                        <a:rPr kumimoji="1" lang="en-US" altLang="ja-JP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</a:t>
                      </a:r>
                      <a:r>
                        <a:rPr kumimoji="1" lang="ja-JP" altLang="en-US" sz="1100" b="0" kern="120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安全・ｽﾋﾟﾘｯﾄ・ｺﾝﾌﾟﾗｲｱﾝｽ・健康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530295"/>
              </p:ext>
            </p:extLst>
          </p:nvPr>
        </p:nvGraphicFramePr>
        <p:xfrm>
          <a:off x="4756305" y="6413139"/>
          <a:ext cx="4262751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62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20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1" kern="1200" dirty="0" smtClean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ファシリティーソリューション </a:t>
                      </a:r>
                      <a:r>
                        <a:rPr kumimoji="1" lang="en-US" altLang="ja-JP" sz="1600" b="1" kern="1200" dirty="0" smtClean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NO.1</a:t>
                      </a:r>
                      <a:endParaRPr kumimoji="1" lang="ja-JP" altLang="en-US" sz="1600" b="1" kern="1200" dirty="0" smtClean="0">
                        <a:solidFill>
                          <a:schemeClr val="bg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表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888075"/>
              </p:ext>
            </p:extLst>
          </p:nvPr>
        </p:nvGraphicFramePr>
        <p:xfrm>
          <a:off x="180524" y="898408"/>
          <a:ext cx="4247460" cy="2060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47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0444">
                <a:tc>
                  <a:txBody>
                    <a:bodyPr/>
                    <a:lstStyle/>
                    <a:p>
                      <a:pPr algn="ctr"/>
                      <a:endParaRPr kumimoji="1" lang="ja-JP" altLang="en-US" sz="1050" dirty="0"/>
                    </a:p>
                  </a:txBody>
                  <a:tcPr marL="36000" marR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4734795" y="912912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生産革新Ｃ　推進オブジェクト</a:t>
            </a:r>
            <a:endParaRPr kumimoji="1" lang="ja-JP" altLang="en-US" b="1" u="sng" dirty="0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869286" y="1221373"/>
            <a:ext cx="42031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1. </a:t>
            </a:r>
            <a:r>
              <a:rPr kumimoji="1"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揺籃期事業のデファクト化</a:t>
            </a:r>
            <a:endParaRPr kumimoji="1"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(1) </a:t>
            </a:r>
            <a:r>
              <a:rPr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電動化事業　・・・・　安城再編</a:t>
            </a:r>
            <a:r>
              <a:rPr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12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ポストダントツ工場実現</a:t>
            </a:r>
            <a:endParaRPr lang="en-US" altLang="ja-JP" sz="1200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(2) </a:t>
            </a:r>
            <a:r>
              <a:rPr kumimoji="1"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Ａ</a:t>
            </a:r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DAS</a:t>
            </a:r>
            <a:r>
              <a:rPr kumimoji="1"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事業</a:t>
            </a:r>
            <a:r>
              <a:rPr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・・・・　高棚再編</a:t>
            </a:r>
            <a:r>
              <a:rPr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1200" dirty="0" smtClean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ポストダントツ工場実現</a:t>
            </a:r>
            <a:endParaRPr lang="en-US" altLang="ja-JP" sz="1200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800" dirty="0" smtClean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en-US" altLang="ja-JP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</a:t>
            </a:r>
            <a:r>
              <a:rPr lang="en-US" altLang="ja-JP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 </a:t>
            </a:r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グローバル生産レイアウト再編</a:t>
            </a:r>
            <a:r>
              <a:rPr lang="en-US" altLang="ja-JP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物量</a:t>
            </a:r>
            <a:r>
              <a:rPr lang="en-US" altLang="ja-JP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1.5</a:t>
            </a:r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倍対応</a:t>
            </a:r>
            <a:r>
              <a:rPr lang="en-US" altLang="ja-JP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(1) </a:t>
            </a:r>
            <a:r>
              <a:rPr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少量生産　・・・・　補給品の専用工場</a:t>
            </a:r>
            <a:endParaRPr lang="en-US" altLang="ja-JP" sz="12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8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en-US" altLang="ja-JP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</a:t>
            </a:r>
            <a:r>
              <a:rPr kumimoji="1" lang="en-US" altLang="ja-JP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. </a:t>
            </a:r>
            <a:r>
              <a:rPr kumimoji="1"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ステークホルダーに共感されるモノづくり</a:t>
            </a:r>
            <a:endParaRPr kumimoji="1" lang="en-US" altLang="ja-JP" sz="14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(1) </a:t>
            </a:r>
            <a:r>
              <a:rPr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ｴｺﾋﾞｼﾞｮﾝ達成・・・・　</a:t>
            </a:r>
            <a:r>
              <a:rPr lang="en-US" altLang="ja-JP" sz="1200" dirty="0" err="1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r>
              <a:rPr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活用の省ｴﾈ技術</a:t>
            </a:r>
            <a:r>
              <a:rPr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/</a:t>
            </a:r>
            <a:r>
              <a:rPr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次期ビジョン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28" name="表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457368"/>
              </p:ext>
            </p:extLst>
          </p:nvPr>
        </p:nvGraphicFramePr>
        <p:xfrm>
          <a:off x="180524" y="3284983"/>
          <a:ext cx="4247461" cy="34575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39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4621">
                <a:tc gridSpan="3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800" b="1" dirty="0" smtClean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施設長構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1" dirty="0" smtClean="0">
                        <a:solidFill>
                          <a:schemeClr val="bg1"/>
                        </a:solidFill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494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◆ポストダントツ工場の実現　</a:t>
                      </a:r>
                      <a:endParaRPr lang="en-US" altLang="ja-JP" sz="12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・次世代施設の要素開発</a:t>
                      </a:r>
                      <a:endParaRPr kumimoji="1" lang="en-US" altLang="ja-JP" sz="1100" b="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474">
                <a:tc gridSpan="2"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　</a:t>
                      </a:r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◆エコビジョン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2025</a:t>
                      </a:r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達成と </a:t>
                      </a:r>
                      <a:endParaRPr kumimoji="1" lang="en-US" altLang="ja-JP" sz="1200" b="1" dirty="0" smtClean="0">
                        <a:solidFill>
                          <a:srgbClr val="FF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　　次期ビジョンへの備え</a:t>
                      </a: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</a:t>
                      </a:r>
                      <a:r>
                        <a:rPr kumimoji="1" lang="en-US" altLang="ja-JP" sz="11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25</a:t>
                      </a:r>
                      <a:r>
                        <a:rPr kumimoji="1" lang="ja-JP" altLang="en-US" sz="11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目標達成への戦術立案</a:t>
                      </a: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・次期ビジョンの立案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474">
                <a:tc gridSpan="2"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◆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DNJP</a:t>
                      </a:r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施設設計力の強化</a:t>
                      </a:r>
                      <a:endParaRPr kumimoji="1" lang="en-US" altLang="ja-JP" sz="1200" b="1" dirty="0" smtClean="0">
                        <a:solidFill>
                          <a:srgbClr val="FF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0" marR="0" marT="0" marB="0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・グリップ要素の整理</a:t>
                      </a:r>
                      <a:endParaRPr kumimoji="1" lang="en-US" altLang="ja-JP" sz="11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・提案力の強化・体制整備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399">
                <a:tc gridSpan="2"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◆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DNJP</a:t>
                      </a:r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施設機能の効率化</a:t>
                      </a:r>
                      <a:endParaRPr kumimoji="1" lang="en-US" altLang="ja-JP" sz="1200" b="1" dirty="0" smtClean="0">
                        <a:solidFill>
                          <a:srgbClr val="FF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　（施設ｲﾝﾌﾗの強化）</a:t>
                      </a:r>
                      <a:endParaRPr kumimoji="1" lang="en-US" altLang="ja-JP" sz="1200" b="1" dirty="0" smtClean="0">
                        <a:solidFill>
                          <a:srgbClr val="FF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・老朽設備の長期更新戦略</a:t>
                      </a:r>
                      <a:r>
                        <a:rPr kumimoji="1" lang="en-US" altLang="ja-JP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/>
                      </a:r>
                      <a:br>
                        <a:rPr kumimoji="1" lang="en-US" altLang="ja-JP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</a:br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</a:t>
                      </a:r>
                      <a:r>
                        <a:rPr kumimoji="1" lang="en-US" altLang="ja-JP" sz="1100" b="0" dirty="0" err="1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IoT</a:t>
                      </a:r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徹底活用による</a:t>
                      </a:r>
                      <a:r>
                        <a:rPr kumimoji="1" lang="en-US" altLang="ja-JP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/>
                      </a:r>
                      <a:br>
                        <a:rPr kumimoji="1" lang="en-US" altLang="ja-JP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</a:br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運転保全高度化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681">
                <a:tc rowSpan="3"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物量</a:t>
                      </a:r>
                      <a:r>
                        <a:rPr kumimoji="1" lang="en-US" altLang="ja-JP" sz="10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1.5</a:t>
                      </a:r>
                      <a:r>
                        <a:rPr kumimoji="1" lang="ja-JP" altLang="en-US" sz="105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倍対応</a:t>
                      </a:r>
                      <a:endParaRPr kumimoji="1" lang="ja-JP" altLang="en-US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vert="vert"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◆事業部支援領域の拡大</a:t>
                      </a:r>
                      <a:endParaRPr kumimoji="1" lang="en-US" altLang="ja-JP" sz="1200" b="1" dirty="0" smtClean="0">
                        <a:solidFill>
                          <a:srgbClr val="FF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0000" marR="90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・ﾗｲﾝ移転へのｼｽﾃﾑ施工拡大</a:t>
                      </a:r>
                      <a:r>
                        <a:rPr kumimoji="1" lang="en-US" altLang="ja-JP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/>
                      </a:r>
                      <a:br>
                        <a:rPr kumimoji="1" lang="en-US" altLang="ja-JP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</a:br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・事業部保有設備の保全</a:t>
                      </a:r>
                    </a:p>
                  </a:txBody>
                  <a:tcPr marL="90000" marR="90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87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◆国内</a:t>
                      </a:r>
                      <a:r>
                        <a:rPr kumimoji="1" lang="en-US" altLang="ja-JP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</a:t>
                      </a:r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会社の効率化 </a:t>
                      </a:r>
                      <a:endParaRPr kumimoji="1" lang="ja-JP" altLang="en-US" sz="12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0000" marR="90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・人材派遣による</a:t>
                      </a:r>
                      <a:r>
                        <a:rPr kumimoji="1" lang="en-US" altLang="ja-JP" sz="1100" b="0" dirty="0" err="1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Lv</a:t>
                      </a:r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アップ定着</a:t>
                      </a:r>
                    </a:p>
                  </a:txBody>
                  <a:tcPr marL="90000" marR="90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363">
                <a:tc vMerge="1">
                  <a:txBody>
                    <a:bodyPr/>
                    <a:lstStyle/>
                    <a:p>
                      <a:pPr algn="l"/>
                      <a:endParaRPr kumimoji="1" lang="ja-JP" altLang="en-US" sz="105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200" b="1" dirty="0" smtClean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◆海外支援体制の強化</a:t>
                      </a:r>
                      <a:endParaRPr kumimoji="1" lang="ja-JP" altLang="en-US" sz="1200" b="0" dirty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0000" marR="90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b="0" dirty="0" smtClean="0">
                          <a:solidFill>
                            <a:schemeClr val="tx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・地域施設の拡充と役割変化</a:t>
                      </a:r>
                    </a:p>
                  </a:txBody>
                  <a:tcPr marL="90000" marR="90000" marT="36000" marB="3600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30" name="直線コネクタ 29"/>
          <p:cNvCxnSpPr/>
          <p:nvPr/>
        </p:nvCxnSpPr>
        <p:spPr>
          <a:xfrm>
            <a:off x="4427984" y="3861048"/>
            <a:ext cx="320900" cy="1152128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4427984" y="4221088"/>
            <a:ext cx="320900" cy="288032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427984" y="4653136"/>
            <a:ext cx="320900" cy="360040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 flipV="1">
            <a:off x="4427984" y="3933056"/>
            <a:ext cx="320900" cy="1224136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V="1">
            <a:off x="4427984" y="5461967"/>
            <a:ext cx="320900" cy="612068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V="1">
            <a:off x="4427984" y="5013176"/>
            <a:ext cx="320900" cy="731626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 flipV="1">
            <a:off x="4427984" y="3933056"/>
            <a:ext cx="320900" cy="1811746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 flipV="1">
            <a:off x="4427984" y="5461967"/>
            <a:ext cx="320900" cy="1027373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/>
          <p:cNvSpPr/>
          <p:nvPr/>
        </p:nvSpPr>
        <p:spPr>
          <a:xfrm>
            <a:off x="601037" y="1273056"/>
            <a:ext cx="342766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1. 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事業部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の進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化と小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さく強い本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</a:t>
            </a:r>
            <a:endParaRPr lang="en-US" altLang="ja-JP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en-US" altLang="ja-JP" sz="5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2. 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車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両視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点と横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串機能の強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化</a:t>
            </a:r>
            <a:endParaRPr lang="en-US" altLang="ja-JP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ja-JP" altLang="en-US" sz="5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3. 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先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端</a:t>
            </a:r>
            <a:r>
              <a:rPr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R&amp;D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機能の改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革</a:t>
            </a:r>
            <a:endParaRPr lang="en-US" altLang="ja-JP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ja-JP" altLang="en-US" sz="5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4. 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グ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ローバル経営の刷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新</a:t>
            </a:r>
            <a:endParaRPr lang="en-US" altLang="ja-JP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ja-JP" altLang="en-US" sz="5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5. 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働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き方の大改</a:t>
            </a:r>
            <a:r>
              <a:rPr lang="ja-JP" altLang="en-US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革</a:t>
            </a:r>
            <a:endParaRPr lang="en-US" altLang="ja-JP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ja-JP" altLang="en-US" sz="1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385460" y="832505"/>
            <a:ext cx="3034412" cy="449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b="1" u="sng" dirty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‘スピード’と‘現場の活力’向</a:t>
            </a:r>
            <a:r>
              <a:rPr lang="ja-JP" altLang="en-US" b="1" u="sng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</a:t>
            </a:r>
            <a:endParaRPr lang="en-US" altLang="ja-JP" b="1" u="sng" dirty="0" smtClean="0">
              <a:solidFill>
                <a:srgbClr val="0033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563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81199" y="819573"/>
            <a:ext cx="25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2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DNG</a:t>
            </a:r>
            <a:r>
              <a:rPr lang="ja-JP" altLang="en-US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経</a:t>
            </a:r>
            <a:r>
              <a:rPr lang="ja-JP" altLang="en-US" sz="2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営戦略</a:t>
            </a:r>
            <a:r>
              <a:rPr lang="en-US" altLang="ja-JP" sz="2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取り巻く環境変化</a:t>
            </a:r>
            <a:endParaRPr lang="ja-JP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52" name="グループ化 51"/>
          <p:cNvGrpSpPr/>
          <p:nvPr/>
        </p:nvGrpSpPr>
        <p:grpSpPr>
          <a:xfrm>
            <a:off x="181199" y="1279697"/>
            <a:ext cx="3882316" cy="4534365"/>
            <a:chOff x="329644" y="1729150"/>
            <a:chExt cx="3882316" cy="4534365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329644" y="1767250"/>
              <a:ext cx="3882316" cy="4496265"/>
              <a:chOff x="4926707" y="1117127"/>
              <a:chExt cx="4053480" cy="4191388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gray">
              <a:xfrm>
                <a:off x="7980964" y="1269519"/>
                <a:ext cx="999223" cy="483967"/>
              </a:xfrm>
              <a:prstGeom prst="rect">
                <a:avLst/>
              </a:prstGeom>
            </p:spPr>
          </p:pic>
          <p:grpSp>
            <p:nvGrpSpPr>
              <p:cNvPr id="8" name="グループ化 7"/>
              <p:cNvGrpSpPr/>
              <p:nvPr/>
            </p:nvGrpSpPr>
            <p:grpSpPr bwMode="gray">
              <a:xfrm>
                <a:off x="5502771" y="4857804"/>
                <a:ext cx="853647" cy="435371"/>
                <a:chOff x="2431444" y="1412776"/>
                <a:chExt cx="505427" cy="262076"/>
              </a:xfrm>
            </p:grpSpPr>
            <p:sp>
              <p:nvSpPr>
                <p:cNvPr id="38" name="正方形/長方形 37"/>
                <p:cNvSpPr/>
                <p:nvPr/>
              </p:nvSpPr>
              <p:spPr bwMode="gray">
                <a:xfrm>
                  <a:off x="2467481" y="1510201"/>
                  <a:ext cx="469390" cy="117984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9" name="台形 38"/>
                <p:cNvSpPr/>
                <p:nvPr/>
              </p:nvSpPr>
              <p:spPr bwMode="gray">
                <a:xfrm>
                  <a:off x="2566205" y="1412776"/>
                  <a:ext cx="277246" cy="96251"/>
                </a:xfrm>
                <a:prstGeom prst="trapezoid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0" name="円/楕円 39"/>
                <p:cNvSpPr/>
                <p:nvPr/>
              </p:nvSpPr>
              <p:spPr bwMode="gray">
                <a:xfrm>
                  <a:off x="2527029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1" name="円/楕円 40"/>
                <p:cNvSpPr/>
                <p:nvPr/>
              </p:nvSpPr>
              <p:spPr bwMode="gray">
                <a:xfrm>
                  <a:off x="2771490" y="1569470"/>
                  <a:ext cx="108881" cy="105382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2" name="台形 41"/>
                <p:cNvSpPr/>
                <p:nvPr/>
              </p:nvSpPr>
              <p:spPr bwMode="gray">
                <a:xfrm>
                  <a:off x="2597591" y="1433993"/>
                  <a:ext cx="215725" cy="57534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3" name="直線コネクタ 42"/>
                <p:cNvCxnSpPr>
                  <a:stCxn id="38" idx="2"/>
                  <a:endCxn id="38" idx="0"/>
                </p:cNvCxnSpPr>
                <p:nvPr/>
              </p:nvCxnSpPr>
              <p:spPr bwMode="gray">
                <a:xfrm flipV="1">
                  <a:off x="2702176" y="1510201"/>
                  <a:ext cx="0" cy="11798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コネクタ 43"/>
                <p:cNvCxnSpPr/>
                <p:nvPr/>
              </p:nvCxnSpPr>
              <p:spPr bwMode="gray">
                <a:xfrm flipH="1" flipV="1">
                  <a:off x="2844012" y="1510201"/>
                  <a:ext cx="0" cy="5926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線コネクタ 44"/>
                <p:cNvCxnSpPr/>
                <p:nvPr/>
              </p:nvCxnSpPr>
              <p:spPr bwMode="gray">
                <a:xfrm flipV="1">
                  <a:off x="2565826" y="1511518"/>
                  <a:ext cx="0" cy="9041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正方形/長方形 45"/>
                <p:cNvSpPr/>
                <p:nvPr/>
              </p:nvSpPr>
              <p:spPr bwMode="gray">
                <a:xfrm>
                  <a:off x="2579453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7" name="正方形/長方形 46"/>
                <p:cNvSpPr/>
                <p:nvPr/>
              </p:nvSpPr>
              <p:spPr bwMode="gray">
                <a:xfrm>
                  <a:off x="2718452" y="1522658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8" name="円/楕円 47"/>
                <p:cNvSpPr/>
                <p:nvPr/>
              </p:nvSpPr>
              <p:spPr bwMode="gray">
                <a:xfrm>
                  <a:off x="2543685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49" name="円/楕円 48"/>
                <p:cNvSpPr/>
                <p:nvPr/>
              </p:nvSpPr>
              <p:spPr bwMode="gray">
                <a:xfrm>
                  <a:off x="2788222" y="1585664"/>
                  <a:ext cx="75136" cy="72721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50" name="正方形/長方形 49"/>
                <p:cNvSpPr/>
                <p:nvPr/>
              </p:nvSpPr>
              <p:spPr bwMode="gray">
                <a:xfrm>
                  <a:off x="2431444" y="1611313"/>
                  <a:ext cx="36445" cy="16872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9" name="テキスト ボックス 8"/>
              <p:cNvSpPr txBox="1"/>
              <p:nvPr/>
            </p:nvSpPr>
            <p:spPr bwMode="gray">
              <a:xfrm>
                <a:off x="5071963" y="2764885"/>
                <a:ext cx="2385324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F20000"/>
                    </a:solidFill>
                    <a:cs typeface="Meiryo UI" pitchFamily="50" charset="-128"/>
                  </a:rPr>
                  <a:t>新</a:t>
                </a:r>
                <a:r>
                  <a:rPr lang="en-US" altLang="ja-JP" sz="2000" b="1" dirty="0" smtClean="0">
                    <a:solidFill>
                      <a:srgbClr val="F20000"/>
                    </a:solidFill>
                    <a:cs typeface="Meiryo UI" pitchFamily="50" charset="-128"/>
                  </a:rPr>
                  <a:t>Mobility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cs typeface="Meiryo UI" pitchFamily="50" charset="-128"/>
                  </a:rPr>
                  <a:t>システム</a:t>
                </a:r>
                <a:endParaRPr lang="en-US" altLang="ja-JP" sz="2000" b="1" dirty="0" smtClean="0">
                  <a:solidFill>
                    <a:srgbClr val="F20000"/>
                  </a:solidFill>
                  <a:cs typeface="Meiryo UI" pitchFamily="50" charset="-128"/>
                </a:endParaRPr>
              </a:p>
            </p:txBody>
          </p:sp>
          <p:sp>
            <p:nvSpPr>
              <p:cNvPr id="10" name="角丸四角形 9"/>
              <p:cNvSpPr/>
              <p:nvPr/>
            </p:nvSpPr>
            <p:spPr bwMode="gray">
              <a:xfrm>
                <a:off x="5200450" y="4300817"/>
                <a:ext cx="2005011" cy="1007698"/>
              </a:xfrm>
              <a:prstGeom prst="roundRect">
                <a:avLst>
                  <a:gd name="adj" fmla="val 33251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角丸四角形 10"/>
              <p:cNvSpPr/>
              <p:nvPr/>
            </p:nvSpPr>
            <p:spPr bwMode="gray">
              <a:xfrm>
                <a:off x="5097871" y="2474095"/>
                <a:ext cx="2337522" cy="2824423"/>
              </a:xfrm>
              <a:prstGeom prst="roundRect">
                <a:avLst>
                  <a:gd name="adj" fmla="val 19954"/>
                </a:avLst>
              </a:prstGeom>
              <a:noFill/>
              <a:ln w="19050">
                <a:solidFill>
                  <a:srgbClr val="0000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2" name="グループ化 11"/>
              <p:cNvGrpSpPr/>
              <p:nvPr/>
            </p:nvGrpSpPr>
            <p:grpSpPr bwMode="gray">
              <a:xfrm>
                <a:off x="5534888" y="3380875"/>
                <a:ext cx="1015252" cy="546234"/>
                <a:chOff x="5182430" y="1220157"/>
                <a:chExt cx="741333" cy="261333"/>
              </a:xfrm>
            </p:grpSpPr>
            <p:cxnSp>
              <p:nvCxnSpPr>
                <p:cNvPr id="35" name="直線コネクタ 34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コネクタ 35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コネクタ 36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角丸四角形 12"/>
              <p:cNvSpPr/>
              <p:nvPr/>
            </p:nvSpPr>
            <p:spPr bwMode="gray">
              <a:xfrm>
                <a:off x="4997585" y="1868619"/>
                <a:ext cx="3171275" cy="3439896"/>
              </a:xfrm>
              <a:prstGeom prst="roundRect">
                <a:avLst>
                  <a:gd name="adj" fmla="val 19396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角丸四角形 13"/>
              <p:cNvSpPr/>
              <p:nvPr/>
            </p:nvSpPr>
            <p:spPr bwMode="gray">
              <a:xfrm>
                <a:off x="4926707" y="1251285"/>
                <a:ext cx="3965773" cy="4057229"/>
              </a:xfrm>
              <a:prstGeom prst="roundRect">
                <a:avLst>
                  <a:gd name="adj" fmla="val 16215"/>
                </a:avLst>
              </a:prstGeom>
              <a:noFill/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5" name="グループ化 14"/>
              <p:cNvGrpSpPr/>
              <p:nvPr/>
            </p:nvGrpSpPr>
            <p:grpSpPr bwMode="gray">
              <a:xfrm>
                <a:off x="7466180" y="2349293"/>
                <a:ext cx="628879" cy="522250"/>
                <a:chOff x="7645272" y="2390775"/>
                <a:chExt cx="1199319" cy="942975"/>
              </a:xfrm>
            </p:grpSpPr>
            <p:sp>
              <p:nvSpPr>
                <p:cNvPr id="30" name="Freeform 551"/>
                <p:cNvSpPr>
                  <a:spLocks/>
                </p:cNvSpPr>
                <p:nvPr/>
              </p:nvSpPr>
              <p:spPr bwMode="gray">
                <a:xfrm>
                  <a:off x="7645272" y="2673335"/>
                  <a:ext cx="1199319" cy="660415"/>
                </a:xfrm>
                <a:custGeom>
                  <a:avLst/>
                  <a:gdLst>
                    <a:gd name="T0" fmla="*/ 0 w 544"/>
                    <a:gd name="T1" fmla="*/ 0 h 272"/>
                    <a:gd name="T2" fmla="*/ 0 w 544"/>
                    <a:gd name="T3" fmla="*/ 272 h 272"/>
                    <a:gd name="T4" fmla="*/ 544 w 544"/>
                    <a:gd name="T5" fmla="*/ 272 h 272"/>
                    <a:gd name="T6" fmla="*/ 544 w 544"/>
                    <a:gd name="T7" fmla="*/ 0 h 272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44"/>
                    <a:gd name="T13" fmla="*/ 0 h 272"/>
                    <a:gd name="T14" fmla="*/ 544 w 544"/>
                    <a:gd name="T15" fmla="*/ 272 h 272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44" h="272">
                      <a:moveTo>
                        <a:pt x="0" y="0"/>
                      </a:moveTo>
                      <a:lnTo>
                        <a:pt x="0" y="272"/>
                      </a:lnTo>
                      <a:lnTo>
                        <a:pt x="544" y="272"/>
                      </a:lnTo>
                      <a:lnTo>
                        <a:pt x="544" y="0"/>
                      </a:lnTo>
                    </a:path>
                  </a:pathLst>
                </a:custGeom>
                <a:solidFill>
                  <a:schemeClr val="bg1"/>
                </a:solidFill>
                <a:ln w="285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  <a:extLst/>
              </p:spPr>
              <p:txBody>
                <a:bodyPr wrap="none"/>
                <a:lstStyle/>
                <a:p>
                  <a:endParaRPr lang="ja-JP" altLang="en-US" sz="1400" b="1">
                    <a:solidFill>
                      <a:schemeClr val="bg2"/>
                    </a:solidFill>
                    <a:cs typeface="Meiryo UI" panose="020B0604030504040204" pitchFamily="50" charset="-128"/>
                  </a:endParaRPr>
                </a:p>
              </p:txBody>
            </p:sp>
            <p:grpSp>
              <p:nvGrpSpPr>
                <p:cNvPr id="31" name="グループ化 30"/>
                <p:cNvGrpSpPr/>
                <p:nvPr/>
              </p:nvGrpSpPr>
              <p:grpSpPr bwMode="gray">
                <a:xfrm>
                  <a:off x="7645272" y="2390775"/>
                  <a:ext cx="1199319" cy="279690"/>
                  <a:chOff x="7645272" y="2538389"/>
                  <a:chExt cx="1199319" cy="132075"/>
                </a:xfrm>
              </p:grpSpPr>
              <p:sp>
                <p:nvSpPr>
                  <p:cNvPr id="32" name="Freeform 548"/>
                  <p:cNvSpPr>
                    <a:spLocks/>
                  </p:cNvSpPr>
                  <p:nvPr/>
                </p:nvSpPr>
                <p:spPr bwMode="gray">
                  <a:xfrm>
                    <a:off x="7645272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33" name="Freeform 549"/>
                  <p:cNvSpPr>
                    <a:spLocks/>
                  </p:cNvSpPr>
                  <p:nvPr/>
                </p:nvSpPr>
                <p:spPr bwMode="gray">
                  <a:xfrm>
                    <a:off x="8046515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cs typeface="Meiryo UI" panose="020B0604030504040204" pitchFamily="50" charset="-128"/>
                    </a:endParaRPr>
                  </a:p>
                </p:txBody>
              </p:sp>
              <p:sp>
                <p:nvSpPr>
                  <p:cNvPr id="34" name="Freeform 550"/>
                  <p:cNvSpPr>
                    <a:spLocks/>
                  </p:cNvSpPr>
                  <p:nvPr/>
                </p:nvSpPr>
                <p:spPr bwMode="gray">
                  <a:xfrm>
                    <a:off x="8445553" y="2538389"/>
                    <a:ext cx="399038" cy="132075"/>
                  </a:xfrm>
                  <a:custGeom>
                    <a:avLst/>
                    <a:gdLst>
                      <a:gd name="T0" fmla="*/ 0 w 181"/>
                      <a:gd name="T1" fmla="*/ 46 h 46"/>
                      <a:gd name="T2" fmla="*/ 181 w 181"/>
                      <a:gd name="T3" fmla="*/ 0 h 46"/>
                      <a:gd name="T4" fmla="*/ 181 w 181"/>
                      <a:gd name="T5" fmla="*/ 46 h 46"/>
                      <a:gd name="T6" fmla="*/ 0 60000 65536"/>
                      <a:gd name="T7" fmla="*/ 0 60000 65536"/>
                      <a:gd name="T8" fmla="*/ 0 60000 65536"/>
                      <a:gd name="T9" fmla="*/ 0 w 181"/>
                      <a:gd name="T10" fmla="*/ 0 h 46"/>
                      <a:gd name="T11" fmla="*/ 181 w 181"/>
                      <a:gd name="T12" fmla="*/ 46 h 4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1" h="46">
                        <a:moveTo>
                          <a:pt x="0" y="46"/>
                        </a:moveTo>
                        <a:lnTo>
                          <a:pt x="181" y="0"/>
                        </a:lnTo>
                        <a:lnTo>
                          <a:pt x="181" y="46"/>
                        </a:lnTo>
                      </a:path>
                    </a:pathLst>
                  </a:custGeom>
                  <a:solidFill>
                    <a:schemeClr val="bg1"/>
                  </a:solidFill>
                  <a:ln w="2857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xtLst/>
                </p:spPr>
                <p:txBody>
                  <a:bodyPr wrap="none"/>
                  <a:lstStyle/>
                  <a:p>
                    <a:endParaRPr lang="ja-JP" altLang="en-US" sz="1400" b="1">
                      <a:solidFill>
                        <a:schemeClr val="bg2"/>
                      </a:solidFill>
                      <a:cs typeface="Meiryo UI" panose="020B0604030504040204" pitchFamily="50" charset="-128"/>
                    </a:endParaRPr>
                  </a:p>
                </p:txBody>
              </p:sp>
            </p:grpSp>
          </p:grpSp>
          <p:sp>
            <p:nvSpPr>
              <p:cNvPr id="16" name="テキスト ボックス 15"/>
              <p:cNvSpPr txBox="1"/>
              <p:nvPr/>
            </p:nvSpPr>
            <p:spPr bwMode="gray">
              <a:xfrm>
                <a:off x="7944363" y="1750935"/>
                <a:ext cx="1001194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b="1" dirty="0">
                    <a:solidFill>
                      <a:srgbClr val="F20000"/>
                    </a:solidFill>
                    <a:cs typeface="Meiryo UI" pitchFamily="50" charset="-128"/>
                  </a:rPr>
                  <a:t>新事業</a:t>
                </a:r>
                <a:endParaRPr lang="en-US" altLang="ja-JP" sz="2000" b="1" dirty="0" smtClean="0">
                  <a:solidFill>
                    <a:srgbClr val="F20000"/>
                  </a:solidFill>
                  <a:cs typeface="Meiryo UI" pitchFamily="50" charset="-128"/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 bwMode="gray">
              <a:xfrm>
                <a:off x="5303234" y="3147414"/>
                <a:ext cx="1838300" cy="286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400" dirty="0">
                    <a:cs typeface="Meiryo UI" pitchFamily="50" charset="-128"/>
                  </a:rPr>
                  <a:t>ADAS</a:t>
                </a:r>
                <a:r>
                  <a:rPr lang="ja-JP" altLang="en-US" sz="1400" dirty="0" smtClean="0">
                    <a:cs typeface="Meiryo UI" pitchFamily="50" charset="-128"/>
                  </a:rPr>
                  <a:t>　</a:t>
                </a:r>
                <a:r>
                  <a:rPr lang="en-US" altLang="ja-JP" sz="1400" dirty="0" smtClean="0">
                    <a:cs typeface="Meiryo UI" pitchFamily="50" charset="-128"/>
                  </a:rPr>
                  <a:t>EV</a:t>
                </a:r>
                <a:r>
                  <a:rPr lang="ja-JP" altLang="en-US" sz="1400" dirty="0" smtClean="0">
                    <a:cs typeface="Meiryo UI" pitchFamily="50" charset="-128"/>
                  </a:rPr>
                  <a:t>  </a:t>
                </a:r>
                <a:r>
                  <a:rPr lang="en-US" altLang="ja-JP" sz="1400" dirty="0" smtClean="0">
                    <a:cs typeface="Meiryo UI" pitchFamily="50" charset="-128"/>
                  </a:rPr>
                  <a:t>Connected</a:t>
                </a:r>
              </a:p>
            </p:txBody>
          </p:sp>
          <p:sp>
            <p:nvSpPr>
              <p:cNvPr id="18" name="テキスト ボックス 17"/>
              <p:cNvSpPr txBox="1"/>
              <p:nvPr/>
            </p:nvSpPr>
            <p:spPr bwMode="gray">
              <a:xfrm>
                <a:off x="5511346" y="4420300"/>
                <a:ext cx="1399529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cs typeface="Meiryo UI" pitchFamily="50" charset="-128"/>
                  </a:rPr>
                  <a:t>In-Car</a:t>
                </a:r>
                <a:r>
                  <a:rPr lang="ja-JP" altLang="en-US" sz="2000" b="1" dirty="0" smtClean="0">
                    <a:solidFill>
                      <a:srgbClr val="F20000"/>
                    </a:solidFill>
                    <a:cs typeface="Meiryo UI" pitchFamily="50" charset="-128"/>
                  </a:rPr>
                  <a:t>部品</a:t>
                </a:r>
                <a:endParaRPr lang="en-US" altLang="ja-JP" sz="2000" b="1" dirty="0" smtClean="0">
                  <a:solidFill>
                    <a:srgbClr val="F20000"/>
                  </a:solidFill>
                  <a:cs typeface="Meiryo UI" pitchFamily="50" charset="-128"/>
                </a:endParaRPr>
              </a:p>
            </p:txBody>
          </p:sp>
          <p:sp>
            <p:nvSpPr>
              <p:cNvPr id="19" name="フリーフォーム 18"/>
              <p:cNvSpPr/>
              <p:nvPr/>
            </p:nvSpPr>
            <p:spPr bwMode="gray">
              <a:xfrm>
                <a:off x="7944200" y="2426743"/>
                <a:ext cx="628891" cy="990954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</a:endParaRPr>
              </a:p>
            </p:txBody>
          </p:sp>
          <p:grpSp>
            <p:nvGrpSpPr>
              <p:cNvPr id="20" name="グループ化 19"/>
              <p:cNvGrpSpPr/>
              <p:nvPr/>
            </p:nvGrpSpPr>
            <p:grpSpPr bwMode="gray">
              <a:xfrm>
                <a:off x="5654191" y="3917482"/>
                <a:ext cx="741333" cy="497673"/>
                <a:chOff x="5182430" y="1220157"/>
                <a:chExt cx="741333" cy="261333"/>
              </a:xfrm>
            </p:grpSpPr>
            <p:cxnSp>
              <p:nvCxnSpPr>
                <p:cNvPr id="27" name="直線コネクタ 26"/>
                <p:cNvCxnSpPr/>
                <p:nvPr/>
              </p:nvCxnSpPr>
              <p:spPr bwMode="gray">
                <a:xfrm flipH="1" flipV="1">
                  <a:off x="5182430" y="1233840"/>
                  <a:ext cx="52426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コネクタ 27"/>
                <p:cNvCxnSpPr/>
                <p:nvPr/>
              </p:nvCxnSpPr>
              <p:spPr bwMode="gray">
                <a:xfrm flipV="1">
                  <a:off x="5540725" y="1220157"/>
                  <a:ext cx="0" cy="247650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線コネクタ 28"/>
                <p:cNvCxnSpPr/>
                <p:nvPr/>
              </p:nvCxnSpPr>
              <p:spPr bwMode="gray">
                <a:xfrm flipV="1">
                  <a:off x="5824455" y="1228529"/>
                  <a:ext cx="99308" cy="247567"/>
                </a:xfrm>
                <a:prstGeom prst="line">
                  <a:avLst/>
                </a:prstGeom>
                <a:ln w="25400">
                  <a:solidFill>
                    <a:srgbClr val="FF0000"/>
                  </a:solidFill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フリーフォーム 20"/>
              <p:cNvSpPr/>
              <p:nvPr/>
            </p:nvSpPr>
            <p:spPr bwMode="gray">
              <a:xfrm>
                <a:off x="7281575" y="2913466"/>
                <a:ext cx="490474" cy="504231"/>
              </a:xfrm>
              <a:custGeom>
                <a:avLst/>
                <a:gdLst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43318 w 1972235"/>
                  <a:gd name="connsiteY4" fmla="*/ 3675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4447"/>
                  <a:gd name="connsiteX1" fmla="*/ 430306 w 1972235"/>
                  <a:gd name="connsiteY1" fmla="*/ 385482 h 394447"/>
                  <a:gd name="connsiteX2" fmla="*/ 815788 w 1972235"/>
                  <a:gd name="connsiteY2" fmla="*/ 394447 h 394447"/>
                  <a:gd name="connsiteX3" fmla="*/ 1174376 w 1972235"/>
                  <a:gd name="connsiteY3" fmla="*/ 385482 h 394447"/>
                  <a:gd name="connsiteX4" fmla="*/ 1456018 w 1972235"/>
                  <a:gd name="connsiteY4" fmla="*/ 380253 h 394447"/>
                  <a:gd name="connsiteX5" fmla="*/ 1712259 w 1972235"/>
                  <a:gd name="connsiteY5" fmla="*/ 358588 h 394447"/>
                  <a:gd name="connsiteX6" fmla="*/ 1891553 w 1972235"/>
                  <a:gd name="connsiteY6" fmla="*/ 259977 h 394447"/>
                  <a:gd name="connsiteX7" fmla="*/ 1972235 w 1972235"/>
                  <a:gd name="connsiteY7" fmla="*/ 0 h 394447"/>
                  <a:gd name="connsiteX0" fmla="*/ 0 w 1972235"/>
                  <a:gd name="connsiteY0" fmla="*/ 385482 h 391272"/>
                  <a:gd name="connsiteX1" fmla="*/ 430306 w 1972235"/>
                  <a:gd name="connsiteY1" fmla="*/ 385482 h 391272"/>
                  <a:gd name="connsiteX2" fmla="*/ 815788 w 1972235"/>
                  <a:gd name="connsiteY2" fmla="*/ 391272 h 391272"/>
                  <a:gd name="connsiteX3" fmla="*/ 1174376 w 1972235"/>
                  <a:gd name="connsiteY3" fmla="*/ 385482 h 391272"/>
                  <a:gd name="connsiteX4" fmla="*/ 1456018 w 1972235"/>
                  <a:gd name="connsiteY4" fmla="*/ 380253 h 391272"/>
                  <a:gd name="connsiteX5" fmla="*/ 1712259 w 1972235"/>
                  <a:gd name="connsiteY5" fmla="*/ 358588 h 391272"/>
                  <a:gd name="connsiteX6" fmla="*/ 1891553 w 1972235"/>
                  <a:gd name="connsiteY6" fmla="*/ 259977 h 391272"/>
                  <a:gd name="connsiteX7" fmla="*/ 1972235 w 1972235"/>
                  <a:gd name="connsiteY7" fmla="*/ 0 h 391272"/>
                  <a:gd name="connsiteX0" fmla="*/ 0 w 1972235"/>
                  <a:gd name="connsiteY0" fmla="*/ 385482 h 388097"/>
                  <a:gd name="connsiteX1" fmla="*/ 430306 w 1972235"/>
                  <a:gd name="connsiteY1" fmla="*/ 385482 h 388097"/>
                  <a:gd name="connsiteX2" fmla="*/ 831842 w 1972235"/>
                  <a:gd name="connsiteY2" fmla="*/ 388097 h 388097"/>
                  <a:gd name="connsiteX3" fmla="*/ 1174376 w 1972235"/>
                  <a:gd name="connsiteY3" fmla="*/ 385482 h 388097"/>
                  <a:gd name="connsiteX4" fmla="*/ 1456018 w 1972235"/>
                  <a:gd name="connsiteY4" fmla="*/ 380253 h 388097"/>
                  <a:gd name="connsiteX5" fmla="*/ 1712259 w 1972235"/>
                  <a:gd name="connsiteY5" fmla="*/ 358588 h 388097"/>
                  <a:gd name="connsiteX6" fmla="*/ 1891553 w 1972235"/>
                  <a:gd name="connsiteY6" fmla="*/ 259977 h 388097"/>
                  <a:gd name="connsiteX7" fmla="*/ 1972235 w 1972235"/>
                  <a:gd name="connsiteY7" fmla="*/ 0 h 388097"/>
                  <a:gd name="connsiteX0" fmla="*/ 0 w 1995672"/>
                  <a:gd name="connsiteY0" fmla="*/ 387863 h 388097"/>
                  <a:gd name="connsiteX1" fmla="*/ 453743 w 1995672"/>
                  <a:gd name="connsiteY1" fmla="*/ 385482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55279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  <a:gd name="connsiteX0" fmla="*/ 0 w 1995672"/>
                  <a:gd name="connsiteY0" fmla="*/ 387863 h 388097"/>
                  <a:gd name="connsiteX1" fmla="*/ 466765 w 1995672"/>
                  <a:gd name="connsiteY1" fmla="*/ 387863 h 388097"/>
                  <a:gd name="connsiteX2" fmla="*/ 865696 w 1995672"/>
                  <a:gd name="connsiteY2" fmla="*/ 388097 h 388097"/>
                  <a:gd name="connsiteX3" fmla="*/ 1197813 w 1995672"/>
                  <a:gd name="connsiteY3" fmla="*/ 385482 h 388097"/>
                  <a:gd name="connsiteX4" fmla="*/ 1479455 w 1995672"/>
                  <a:gd name="connsiteY4" fmla="*/ 380253 h 388097"/>
                  <a:gd name="connsiteX5" fmla="*/ 1735696 w 1995672"/>
                  <a:gd name="connsiteY5" fmla="*/ 358588 h 388097"/>
                  <a:gd name="connsiteX6" fmla="*/ 1914990 w 1995672"/>
                  <a:gd name="connsiteY6" fmla="*/ 259977 h 388097"/>
                  <a:gd name="connsiteX7" fmla="*/ 1995672 w 1995672"/>
                  <a:gd name="connsiteY7" fmla="*/ 0 h 38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95672" h="388097">
                    <a:moveTo>
                      <a:pt x="0" y="387863"/>
                    </a:moveTo>
                    <a:lnTo>
                      <a:pt x="466765" y="387863"/>
                    </a:lnTo>
                    <a:lnTo>
                      <a:pt x="865696" y="388097"/>
                    </a:lnTo>
                    <a:lnTo>
                      <a:pt x="1197813" y="385482"/>
                    </a:lnTo>
                    <a:cubicBezTo>
                      <a:pt x="1300106" y="384175"/>
                      <a:pt x="1389808" y="384735"/>
                      <a:pt x="1479455" y="380253"/>
                    </a:cubicBezTo>
                    <a:cubicBezTo>
                      <a:pt x="1569102" y="375771"/>
                      <a:pt x="1663107" y="378634"/>
                      <a:pt x="1735696" y="358588"/>
                    </a:cubicBezTo>
                    <a:cubicBezTo>
                      <a:pt x="1808285" y="338542"/>
                      <a:pt x="1871661" y="319742"/>
                      <a:pt x="1914990" y="259977"/>
                    </a:cubicBezTo>
                    <a:cubicBezTo>
                      <a:pt x="1958319" y="200212"/>
                      <a:pt x="1976995" y="100106"/>
                      <a:pt x="1995672" y="0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  <a:tailEnd type="stealth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>
                  <a:solidFill>
                    <a:srgbClr val="F20000"/>
                  </a:solidFill>
                </a:endParaRPr>
              </a:p>
            </p:txBody>
          </p:sp>
          <p:sp>
            <p:nvSpPr>
              <p:cNvPr id="22" name="テキスト ボックス 21"/>
              <p:cNvSpPr txBox="1"/>
              <p:nvPr/>
            </p:nvSpPr>
            <p:spPr bwMode="gray">
              <a:xfrm>
                <a:off x="6503354" y="4163180"/>
                <a:ext cx="1404215" cy="229526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1600" b="1" dirty="0">
                    <a:cs typeface="Meiryo UI" pitchFamily="50" charset="-128"/>
                  </a:rPr>
                  <a:t>地</a:t>
                </a:r>
                <a:r>
                  <a:rPr lang="ja-JP" altLang="en-US" sz="1600" b="1" dirty="0" smtClean="0">
                    <a:cs typeface="Meiryo UI" pitchFamily="50" charset="-128"/>
                  </a:rPr>
                  <a:t>場メーカ拡販</a:t>
                </a:r>
                <a:endParaRPr lang="en-US" altLang="ja-JP" sz="1600" b="1" dirty="0" smtClean="0">
                  <a:cs typeface="Meiryo UI" pitchFamily="50" charset="-128"/>
                </a:endParaRPr>
              </a:p>
            </p:txBody>
          </p:sp>
          <p:sp>
            <p:nvSpPr>
              <p:cNvPr id="23" name="テキスト ボックス 22"/>
              <p:cNvSpPr txBox="1"/>
              <p:nvPr/>
            </p:nvSpPr>
            <p:spPr bwMode="gray">
              <a:xfrm>
                <a:off x="7555374" y="2479316"/>
                <a:ext cx="462135" cy="372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2000" b="1" dirty="0" smtClean="0">
                    <a:solidFill>
                      <a:srgbClr val="F20000"/>
                    </a:solidFill>
                    <a:cs typeface="Meiryo UI" pitchFamily="50" charset="-128"/>
                  </a:rPr>
                  <a:t>FA</a:t>
                </a:r>
              </a:p>
            </p:txBody>
          </p:sp>
          <p:sp>
            <p:nvSpPr>
              <p:cNvPr id="24" name="テキスト ボックス 23"/>
              <p:cNvSpPr txBox="1"/>
              <p:nvPr/>
            </p:nvSpPr>
            <p:spPr bwMode="gray">
              <a:xfrm>
                <a:off x="6701943" y="1716031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cs typeface="Meiryo UI" pitchFamily="50" charset="-128"/>
                  </a:rPr>
                  <a:t>産業</a:t>
                </a:r>
                <a:endParaRPr lang="en-US" altLang="ja-JP" sz="2000" b="1" dirty="0" smtClean="0">
                  <a:solidFill>
                    <a:srgbClr val="000000"/>
                  </a:solidFill>
                  <a:cs typeface="Meiryo UI" pitchFamily="50" charset="-128"/>
                </a:endParaRPr>
              </a:p>
            </p:txBody>
          </p:sp>
          <p:sp>
            <p:nvSpPr>
              <p:cNvPr id="25" name="テキスト ボックス 24"/>
              <p:cNvSpPr txBox="1"/>
              <p:nvPr/>
            </p:nvSpPr>
            <p:spPr bwMode="gray">
              <a:xfrm>
                <a:off x="7417867" y="1117127"/>
                <a:ext cx="538924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cs typeface="Meiryo UI" pitchFamily="50" charset="-128"/>
                  </a:rPr>
                  <a:t>社会</a:t>
                </a:r>
                <a:endParaRPr lang="en-US" altLang="ja-JP" sz="2000" b="1" dirty="0" smtClean="0">
                  <a:solidFill>
                    <a:srgbClr val="000000"/>
                  </a:solidFill>
                  <a:cs typeface="Meiryo UI" pitchFamily="50" charset="-128"/>
                </a:endParaRPr>
              </a:p>
            </p:txBody>
          </p:sp>
          <p:sp>
            <p:nvSpPr>
              <p:cNvPr id="26" name="テキスト ボックス 25"/>
              <p:cNvSpPr txBox="1"/>
              <p:nvPr/>
            </p:nvSpPr>
            <p:spPr bwMode="gray">
              <a:xfrm>
                <a:off x="5565410" y="2302325"/>
                <a:ext cx="1347310" cy="28690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ja-JP" altLang="en-US" sz="2000" b="1" dirty="0" smtClean="0">
                    <a:solidFill>
                      <a:srgbClr val="000000"/>
                    </a:solidFill>
                    <a:cs typeface="Meiryo UI" pitchFamily="50" charset="-128"/>
                  </a:rPr>
                  <a:t>自動車業界</a:t>
                </a:r>
                <a:endParaRPr lang="en-US" altLang="ja-JP" sz="2000" b="1" dirty="0" smtClean="0">
                  <a:solidFill>
                    <a:srgbClr val="000000"/>
                  </a:solidFill>
                  <a:cs typeface="Meiryo UI" pitchFamily="50" charset="-128"/>
                </a:endParaRPr>
              </a:p>
            </p:txBody>
          </p:sp>
        </p:grpSp>
        <p:sp>
          <p:nvSpPr>
            <p:cNvPr id="51" name="テキスト ボックス 50"/>
            <p:cNvSpPr txBox="1"/>
            <p:nvPr/>
          </p:nvSpPr>
          <p:spPr>
            <a:xfrm>
              <a:off x="378295" y="1729150"/>
              <a:ext cx="222048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u="sng" dirty="0" smtClean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未経験域へ積極進出</a:t>
              </a:r>
              <a:endParaRPr lang="en-US" altLang="ja-JP" b="1" u="sng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77" name="グループ化 76"/>
          <p:cNvGrpSpPr/>
          <p:nvPr/>
        </p:nvGrpSpPr>
        <p:grpSpPr>
          <a:xfrm>
            <a:off x="179512" y="5877272"/>
            <a:ext cx="3800000" cy="891797"/>
            <a:chOff x="4788024" y="1787706"/>
            <a:chExt cx="3973930" cy="859509"/>
          </a:xfrm>
        </p:grpSpPr>
        <p:sp>
          <p:nvSpPr>
            <p:cNvPr id="53" name="角丸四角形 52"/>
            <p:cNvSpPr/>
            <p:nvPr/>
          </p:nvSpPr>
          <p:spPr>
            <a:xfrm>
              <a:off x="4788024" y="1787706"/>
              <a:ext cx="3973930" cy="85950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6222647" y="1787706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 b="1" dirty="0">
                  <a:solidFill>
                    <a:srgbClr val="F20000"/>
                  </a:solidFill>
                  <a:latin typeface="Meiryo UI"/>
                  <a:ea typeface="Meiryo UI"/>
                  <a:cs typeface="Meiryo UI" panose="020B0604030504040204" pitchFamily="50" charset="-128"/>
                </a:rPr>
                <a:t>共</a:t>
              </a:r>
              <a:r>
                <a:rPr lang="ja-JP" altLang="en-US" sz="2000" b="1" dirty="0" smtClean="0">
                  <a:solidFill>
                    <a:srgbClr val="F20000"/>
                  </a:solidFill>
                  <a:latin typeface="Meiryo UI"/>
                  <a:ea typeface="Meiryo UI"/>
                  <a:cs typeface="Meiryo UI" panose="020B0604030504040204" pitchFamily="50" charset="-128"/>
                </a:rPr>
                <a:t>感</a:t>
              </a:r>
              <a:endParaRPr lang="en-US" altLang="ja-JP" sz="2000" b="1" dirty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endParaRP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4942466" y="2251055"/>
              <a:ext cx="752129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>
                  <a:solidFill>
                    <a:srgbClr val="000000"/>
                  </a:solidFill>
                  <a:latin typeface="Meiryo UI"/>
                  <a:ea typeface="Meiryo UI"/>
                  <a:cs typeface="Meiryo UI" panose="020B0604030504040204" pitchFamily="50" charset="-128"/>
                </a:rPr>
                <a:t>Open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6321738" y="2251055"/>
              <a:ext cx="59285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>
                  <a:solidFill>
                    <a:srgbClr val="000000"/>
                  </a:solidFill>
                  <a:latin typeface="Meiryo UI"/>
                  <a:ea typeface="Meiryo UI"/>
                  <a:cs typeface="Meiryo UI" panose="020B0604030504040204" pitchFamily="50" charset="-128"/>
                </a:rPr>
                <a:t>Fair</a:t>
              </a:r>
              <a:endParaRPr lang="en-US" altLang="ja-JP" sz="1600" b="1" dirty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7451755" y="2251055"/>
              <a:ext cx="1041567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smtClean="0">
                  <a:solidFill>
                    <a:srgbClr val="000000"/>
                  </a:solidFill>
                  <a:latin typeface="Meiryo UI"/>
                  <a:ea typeface="Meiryo UI"/>
                  <a:cs typeface="Meiryo UI" panose="020B0604030504040204" pitchFamily="50" charset="-128"/>
                </a:rPr>
                <a:t>Reliable</a:t>
              </a:r>
              <a:endParaRPr lang="en-US" altLang="ja-JP" sz="1600" b="1" dirty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5309273" y="185489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rgbClr val="000000"/>
                  </a:solidFill>
                  <a:latin typeface="Meiryo UI"/>
                  <a:ea typeface="Meiryo UI"/>
                  <a:cs typeface="Meiryo UI" panose="020B0604030504040204" pitchFamily="50" charset="-128"/>
                </a:rPr>
                <a:t>環境</a:t>
              </a:r>
              <a:endParaRPr lang="en-US" altLang="ja-JP" sz="1600" b="1" dirty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7292505" y="185489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>
                  <a:solidFill>
                    <a:srgbClr val="000000"/>
                  </a:solidFill>
                  <a:latin typeface="Meiryo UI"/>
                  <a:ea typeface="Meiryo UI"/>
                  <a:cs typeface="Meiryo UI" panose="020B0604030504040204" pitchFamily="50" charset="-128"/>
                </a:rPr>
                <a:t>安心</a:t>
              </a:r>
              <a:endParaRPr lang="en-US" altLang="ja-JP" sz="1600" b="1" dirty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endParaRPr>
            </a:p>
          </p:txBody>
        </p:sp>
      </p:grpSp>
      <p:sp>
        <p:nvSpPr>
          <p:cNvPr id="78" name="テキスト ボックス 77"/>
          <p:cNvSpPr txBox="1"/>
          <p:nvPr/>
        </p:nvSpPr>
        <p:spPr>
          <a:xfrm>
            <a:off x="8425134" y="152008"/>
            <a:ext cx="513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4067944" y="3212976"/>
            <a:ext cx="4855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◆</a:t>
            </a:r>
            <a:r>
              <a:rPr lang="ja-JP" altLang="en-US" sz="1700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非</a:t>
            </a:r>
            <a:r>
              <a:rPr lang="ja-JP" altLang="en-US" sz="1700" b="1" u="sng" dirty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車</a:t>
            </a:r>
            <a:r>
              <a:rPr lang="ja-JP" altLang="en-US" sz="1700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載</a:t>
            </a:r>
            <a:r>
              <a:rPr lang="en-US" altLang="ja-JP" sz="1700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/EV</a:t>
            </a:r>
            <a:r>
              <a:rPr lang="ja-JP" altLang="en-US" sz="1700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など</a:t>
            </a:r>
            <a:r>
              <a:rPr lang="ja-JP" altLang="en-US" sz="1700" b="1" u="sng" dirty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新分</a:t>
            </a:r>
            <a:r>
              <a:rPr lang="ja-JP" altLang="en-US" sz="1700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野へ進出拡大 </a:t>
            </a:r>
            <a:r>
              <a:rPr lang="ja-JP" altLang="en-US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⇒ </a:t>
            </a:r>
            <a:r>
              <a:rPr lang="ja-JP" altLang="en-US" sz="24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多角化</a:t>
            </a:r>
            <a:endParaRPr lang="en-US" altLang="ja-JP" sz="2400" b="1" u="sng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067945" y="3861048"/>
            <a:ext cx="4894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◆売上</a:t>
            </a:r>
            <a:r>
              <a:rPr lang="en-US" altLang="ja-JP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1.5</a:t>
            </a:r>
            <a:r>
              <a:rPr lang="ja-JP" altLang="en-US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倍化</a:t>
            </a:r>
            <a:r>
              <a:rPr lang="en-US" altLang="ja-JP" sz="1400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/8</a:t>
            </a:r>
            <a:r>
              <a:rPr lang="ja-JP" altLang="en-US" sz="1400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年間</a:t>
            </a:r>
            <a:r>
              <a:rPr lang="ja-JP" altLang="en-US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 ⇒ </a:t>
            </a:r>
            <a:r>
              <a:rPr lang="ja-JP" altLang="en-US" sz="22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物量</a:t>
            </a:r>
            <a:r>
              <a:rPr lang="en-US" altLang="ja-JP" sz="22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50</a:t>
            </a:r>
            <a:r>
              <a:rPr lang="ja-JP" altLang="en-US" sz="22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％増 </a:t>
            </a:r>
            <a:r>
              <a:rPr lang="en-US" altLang="ja-JP" sz="14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/8</a:t>
            </a:r>
            <a:r>
              <a:rPr lang="ja-JP" altLang="en-US" sz="14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年間</a:t>
            </a:r>
            <a:endParaRPr lang="en-US" altLang="ja-JP" sz="2200" b="1" u="sng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4325365" y="4505305"/>
            <a:ext cx="3337675" cy="334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・現</a:t>
            </a:r>
            <a:r>
              <a:rPr lang="en-US" altLang="ja-JP" sz="1600" dirty="0" smtClean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DN</a:t>
            </a:r>
            <a:r>
              <a:rPr lang="ja-JP" altLang="en-US" sz="1600" dirty="0" smtClean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社員</a:t>
            </a:r>
            <a:r>
              <a:rPr lang="en-US" altLang="ja-JP" sz="1600" dirty="0" smtClean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14</a:t>
            </a:r>
            <a:r>
              <a:rPr lang="ja-JP" altLang="en-US" sz="1600" dirty="0" smtClean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万人から増員せず対応</a:t>
            </a:r>
            <a:endParaRPr lang="en-US" altLang="ja-JP" sz="1600" dirty="0" smtClean="0">
              <a:solidFill>
                <a:srgbClr val="000000"/>
              </a:solidFill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091809" y="3596018"/>
            <a:ext cx="1410806" cy="365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0</a:t>
            </a:r>
            <a:r>
              <a:rPr lang="ja-JP" altLang="en-US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⇒</a:t>
            </a:r>
            <a:r>
              <a:rPr lang="en-US" altLang="ja-JP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1</a:t>
            </a:r>
            <a:r>
              <a:rPr lang="ja-JP" altLang="en-US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開発増</a:t>
            </a:r>
            <a:endParaRPr lang="en-US" altLang="ja-JP" b="1" dirty="0">
              <a:solidFill>
                <a:srgbClr val="F20000"/>
              </a:solidFill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5063702" y="4205659"/>
            <a:ext cx="1331117" cy="365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生産準</a:t>
            </a:r>
            <a:r>
              <a:rPr lang="ja-JP" altLang="en-US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備増</a:t>
            </a:r>
            <a:endParaRPr lang="en-US" altLang="ja-JP" b="1" dirty="0">
              <a:solidFill>
                <a:srgbClr val="F20000"/>
              </a:solidFill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4067944" y="5032226"/>
            <a:ext cx="4615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◆二桁利益率実現 ⇒ </a:t>
            </a:r>
            <a:r>
              <a:rPr lang="ja-JP" altLang="en-US" sz="24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桁違いのリ</a:t>
            </a:r>
            <a:r>
              <a:rPr lang="ja-JP" altLang="en-US" sz="2400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ーン</a:t>
            </a:r>
            <a:r>
              <a:rPr lang="ja-JP" altLang="en-US" sz="24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化</a:t>
            </a:r>
            <a:endParaRPr lang="en-US" altLang="ja-JP" b="1" u="sng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4325365" y="5448682"/>
            <a:ext cx="2010063" cy="334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・成長と固定費の両立</a:t>
            </a:r>
            <a:endParaRPr lang="en-US" altLang="ja-JP" sz="1600" dirty="0" smtClean="0">
              <a:solidFill>
                <a:srgbClr val="000000"/>
              </a:solidFill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4067944" y="6053618"/>
            <a:ext cx="4774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u="sng" dirty="0" smtClean="0">
                <a:solidFill>
                  <a:srgbClr val="0000FF"/>
                </a:solidFill>
                <a:latin typeface="Meiryo UI"/>
                <a:ea typeface="Meiryo UI"/>
                <a:cs typeface="Meiryo UI" panose="020B0604030504040204" pitchFamily="50" charset="-128"/>
              </a:rPr>
              <a:t>◆共感される会社づくり ⇒ </a:t>
            </a:r>
            <a:r>
              <a:rPr lang="ja-JP" altLang="en-US" sz="2000" b="1" u="sng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モノづく</a:t>
            </a:r>
            <a:r>
              <a:rPr lang="ja-JP" altLang="en-US" sz="2000" b="1" u="sng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/>
                <a:ea typeface="Meiryo UI"/>
                <a:cs typeface="Meiryo UI" panose="020B0604030504040204" pitchFamily="50" charset="-128"/>
              </a:rPr>
              <a:t>りブランド化</a:t>
            </a:r>
            <a:endParaRPr lang="en-US" altLang="ja-JP" sz="2000" b="1" u="sng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600242" y="5707500"/>
            <a:ext cx="2368662" cy="365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直・間生</a:t>
            </a:r>
            <a:r>
              <a:rPr lang="ja-JP" altLang="en-US" b="1" dirty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産</a:t>
            </a:r>
            <a:r>
              <a:rPr lang="ja-JP" altLang="en-US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性大幅向上</a:t>
            </a:r>
            <a:endParaRPr lang="en-US" altLang="ja-JP" b="1" dirty="0">
              <a:solidFill>
                <a:srgbClr val="F20000"/>
              </a:solidFill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4622549" y="6381328"/>
            <a:ext cx="3718585" cy="365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共</a:t>
            </a:r>
            <a:r>
              <a:rPr lang="ja-JP" altLang="en-US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創の場つくりで</a:t>
            </a:r>
            <a:r>
              <a:rPr lang="en-US" altLang="ja-JP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Win-Win</a:t>
            </a:r>
            <a:r>
              <a:rPr lang="ja-JP" altLang="en-US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関係構築</a:t>
            </a:r>
            <a:endParaRPr lang="en-US" altLang="ja-JP" b="1" dirty="0">
              <a:solidFill>
                <a:srgbClr val="F20000"/>
              </a:solidFill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4325364" y="4797116"/>
            <a:ext cx="3438082" cy="334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solidFill>
                  <a:srgbClr val="00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・国内ベテラン大量退社、高齢化を克服</a:t>
            </a:r>
            <a:endParaRPr lang="en-US" altLang="ja-JP" sz="1600" dirty="0" smtClean="0">
              <a:solidFill>
                <a:srgbClr val="000000"/>
              </a:solidFill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7138561" y="5703229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大幅 </a:t>
            </a:r>
            <a:r>
              <a:rPr lang="en-US" altLang="ja-JP" b="1" dirty="0" smtClean="0">
                <a:solidFill>
                  <a:srgbClr val="F20000"/>
                </a:solidFill>
                <a:latin typeface="Meiryo UI"/>
                <a:ea typeface="Meiryo UI"/>
                <a:cs typeface="Meiryo UI" panose="020B0604030504040204" pitchFamily="50" charset="-128"/>
              </a:rPr>
              <a:t>C/D</a:t>
            </a:r>
            <a:endParaRPr lang="en-US" altLang="ja-JP" b="1" dirty="0">
              <a:solidFill>
                <a:srgbClr val="F20000"/>
              </a:solidFill>
              <a:latin typeface="Meiryo UI"/>
              <a:ea typeface="Meiryo UI"/>
              <a:cs typeface="Meiryo UI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132156" y="3115309"/>
            <a:ext cx="4832333" cy="365375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正方形/長方形 78"/>
          <p:cNvSpPr/>
          <p:nvPr/>
        </p:nvSpPr>
        <p:spPr>
          <a:xfrm>
            <a:off x="4132157" y="1081184"/>
            <a:ext cx="4832332" cy="181579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/>
        </p:nvSpPr>
        <p:spPr>
          <a:xfrm>
            <a:off x="4253355" y="2974211"/>
            <a:ext cx="1902821" cy="2821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生革Ｃ長期構想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0" name="正方形/長方形 79"/>
          <p:cNvSpPr/>
          <p:nvPr/>
        </p:nvSpPr>
        <p:spPr>
          <a:xfrm>
            <a:off x="4253356" y="938543"/>
            <a:ext cx="1902821" cy="28219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経営改革の</a:t>
            </a:r>
            <a:r>
              <a:rPr kumimoji="1" lang="en-US" altLang="ja-JP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本柱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1" name="正方形/長方形 80"/>
          <p:cNvSpPr/>
          <p:nvPr/>
        </p:nvSpPr>
        <p:spPr>
          <a:xfrm>
            <a:off x="4179783" y="1230660"/>
            <a:ext cx="4813280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b="1" dirty="0" smtClean="0">
                <a:solidFill>
                  <a:srgbClr val="0033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ja-JP" altLang="en-US" b="1" u="sng" dirty="0" smtClean="0">
                <a:solidFill>
                  <a:srgbClr val="F2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‘</a:t>
            </a:r>
            <a:r>
              <a:rPr lang="ja-JP" altLang="en-US" b="1" u="sng" dirty="0">
                <a:solidFill>
                  <a:srgbClr val="F2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スピード’と‘現場の活力’向</a:t>
            </a:r>
            <a:r>
              <a:rPr lang="ja-JP" altLang="en-US" b="1" u="sng" dirty="0" smtClean="0">
                <a:solidFill>
                  <a:srgbClr val="F2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</a:t>
            </a:r>
            <a:endParaRPr lang="en-US" altLang="ja-JP" b="1" u="sng" dirty="0" smtClean="0">
              <a:solidFill>
                <a:srgbClr val="F2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endParaRPr lang="ja-JP" altLang="en-US" sz="5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1. </a:t>
            </a:r>
            <a:r>
              <a:rPr lang="ja-JP" altLang="en-US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</a:t>
            </a:r>
            <a:r>
              <a:rPr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業部の進</a:t>
            </a:r>
            <a:r>
              <a:rPr lang="ja-JP" altLang="en-US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化と小</a:t>
            </a:r>
            <a:r>
              <a:rPr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さく強い本</a:t>
            </a:r>
            <a:r>
              <a:rPr lang="ja-JP" altLang="en-US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</a:t>
            </a:r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事業</a:t>
            </a:r>
            <a:r>
              <a:rPr lang="en-US" altLang="ja-JP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の裁量</a:t>
            </a:r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強化）</a:t>
            </a:r>
            <a:endParaRPr lang="en-US" altLang="ja-JP" sz="1600" b="1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2. </a:t>
            </a:r>
            <a:r>
              <a:rPr lang="ja-JP" altLang="en-US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車</a:t>
            </a:r>
            <a:r>
              <a:rPr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両視</a:t>
            </a:r>
            <a:r>
              <a:rPr lang="ja-JP" altLang="en-US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点と横</a:t>
            </a:r>
            <a:r>
              <a:rPr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串機能の強</a:t>
            </a:r>
            <a:r>
              <a:rPr lang="ja-JP" altLang="en-US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化</a:t>
            </a:r>
            <a:r>
              <a:rPr lang="zh-TW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（差</a:t>
            </a:r>
            <a:r>
              <a:rPr lang="zh-TW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別化源泉技術強化</a:t>
            </a:r>
            <a:r>
              <a:rPr lang="zh-TW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3. </a:t>
            </a:r>
            <a:r>
              <a:rPr lang="ja-JP" altLang="en-US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先</a:t>
            </a:r>
            <a:r>
              <a:rPr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端</a:t>
            </a:r>
            <a:r>
              <a:rPr lang="en-US" altLang="ja-JP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R&amp;D</a:t>
            </a:r>
            <a:r>
              <a:rPr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機能の改革</a:t>
            </a:r>
            <a:r>
              <a:rPr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（産官学・優れた頭脳フル活用）</a:t>
            </a:r>
            <a:endParaRPr lang="ja-JP" altLang="en-US" sz="1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4. </a:t>
            </a:r>
            <a:r>
              <a:rPr lang="ja-JP" altLang="en-US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グ</a:t>
            </a:r>
            <a:r>
              <a:rPr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ローバル経営の刷新</a:t>
            </a:r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（地</a:t>
            </a:r>
            <a:r>
              <a:rPr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域自立経営）</a:t>
            </a:r>
            <a:endParaRPr lang="ja-JP" altLang="en-US" sz="1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en-US" altLang="ja-JP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5. </a:t>
            </a:r>
            <a:r>
              <a:rPr lang="ja-JP" altLang="en-US" sz="1600" b="1" dirty="0" smtClean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働</a:t>
            </a:r>
            <a:r>
              <a:rPr lang="ja-JP" altLang="en-US" sz="1600" b="1" dirty="0">
                <a:solidFill>
                  <a:srgbClr val="0033CC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き方の大改革</a:t>
            </a:r>
            <a:r>
              <a:rPr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（情報ツール刷新、風土改革</a:t>
            </a:r>
            <a:r>
              <a:rPr lang="ja-JP" altLang="en-US" sz="14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  <a:endParaRPr lang="ja-JP" altLang="en-US" sz="1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2" name="動作設定ボタン : 進む/次へ 81">
            <a:hlinkClick r:id="rId3" action="ppaction://hlinksldjump" highlightClick="1"/>
          </p:cNvPr>
          <p:cNvSpPr/>
          <p:nvPr/>
        </p:nvSpPr>
        <p:spPr>
          <a:xfrm>
            <a:off x="8555407" y="5768260"/>
            <a:ext cx="252734" cy="22776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863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決意：パラダイムチェンジ</a:t>
            </a:r>
            <a:endParaRPr lang="ja-JP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425134" y="152008"/>
            <a:ext cx="513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179513" y="1380837"/>
            <a:ext cx="4667872" cy="5386085"/>
            <a:chOff x="3126629" y="1885141"/>
            <a:chExt cx="5750438" cy="4856228"/>
          </a:xfrm>
        </p:grpSpPr>
        <p:grpSp>
          <p:nvGrpSpPr>
            <p:cNvPr id="5" name="グループ化 4"/>
            <p:cNvGrpSpPr/>
            <p:nvPr/>
          </p:nvGrpSpPr>
          <p:grpSpPr>
            <a:xfrm>
              <a:off x="3126629" y="1885141"/>
              <a:ext cx="5750438" cy="4856228"/>
              <a:chOff x="0" y="-289629"/>
              <a:chExt cx="9143999" cy="7147630"/>
            </a:xfrm>
            <a:effectLst/>
          </p:grpSpPr>
          <p:sp>
            <p:nvSpPr>
              <p:cNvPr id="8" name="正方形/長方形 7"/>
              <p:cNvSpPr/>
              <p:nvPr/>
            </p:nvSpPr>
            <p:spPr>
              <a:xfrm>
                <a:off x="0" y="-289629"/>
                <a:ext cx="9143999" cy="7147630"/>
              </a:xfrm>
              <a:prstGeom prst="rect">
                <a:avLst/>
              </a:prstGeom>
              <a:gradFill flip="none" rotWithShape="1">
                <a:gsLst>
                  <a:gs pos="50000">
                    <a:schemeClr val="accent1">
                      <a:lumMod val="75000"/>
                    </a:schemeClr>
                  </a:gs>
                  <a:gs pos="50000">
                    <a:srgbClr val="0070C0">
                      <a:tint val="44500"/>
                      <a:satMod val="160000"/>
                    </a:srgbClr>
                  </a:gs>
                  <a:gs pos="100000">
                    <a:srgbClr val="0070C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8575">
                <a:noFill/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wrap="none" anchor="ctr"/>
              <a:lstStyle/>
              <a:p>
                <a:pPr algn="ctr"/>
                <a:endParaRPr lang="ja-JP" altLang="en-US" sz="800" b="1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9" name="AutoShape 4"/>
              <p:cNvSpPr>
                <a:spLocks noChangeArrowheads="1"/>
              </p:cNvSpPr>
              <p:nvPr/>
            </p:nvSpPr>
            <p:spPr bwMode="auto">
              <a:xfrm>
                <a:off x="3892062" y="1600995"/>
                <a:ext cx="4208330" cy="2377466"/>
              </a:xfrm>
              <a:prstGeom prst="roundRect">
                <a:avLst>
                  <a:gd name="adj" fmla="val 16667"/>
                </a:avLst>
              </a:prstGeom>
              <a:solidFill>
                <a:srgbClr val="66FF66">
                  <a:alpha val="50000"/>
                </a:srgbClr>
              </a:solidFill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0" name="AutoShape 5"/>
              <p:cNvSpPr>
                <a:spLocks noChangeArrowheads="1"/>
              </p:cNvSpPr>
              <p:nvPr/>
            </p:nvSpPr>
            <p:spPr bwMode="auto">
              <a:xfrm>
                <a:off x="1115616" y="1600994"/>
                <a:ext cx="4158303" cy="2393342"/>
              </a:xfrm>
              <a:prstGeom prst="roundRect">
                <a:avLst>
                  <a:gd name="adj" fmla="val 16667"/>
                </a:avLst>
              </a:prstGeom>
              <a:solidFill>
                <a:srgbClr val="FF99CC">
                  <a:alpha val="50000"/>
                </a:srgbClr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1" name="AutoShape 6"/>
              <p:cNvSpPr>
                <a:spLocks noChangeArrowheads="1"/>
              </p:cNvSpPr>
              <p:nvPr/>
            </p:nvSpPr>
            <p:spPr bwMode="auto">
              <a:xfrm>
                <a:off x="2543908" y="3224397"/>
                <a:ext cx="4097215" cy="2581275"/>
              </a:xfrm>
              <a:prstGeom prst="roundRect">
                <a:avLst>
                  <a:gd name="adj" fmla="val 16667"/>
                </a:avLst>
              </a:prstGeom>
              <a:solidFill>
                <a:srgbClr val="66FFFF">
                  <a:alpha val="39999"/>
                </a:srgbClr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2" name="Text Box 8"/>
              <p:cNvSpPr txBox="1">
                <a:spLocks noChangeArrowheads="1"/>
              </p:cNvSpPr>
              <p:nvPr/>
            </p:nvSpPr>
            <p:spPr bwMode="auto">
              <a:xfrm>
                <a:off x="3404625" y="4017369"/>
                <a:ext cx="2522175" cy="359743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u="sng" dirty="0">
                    <a:solidFill>
                      <a:srgbClr val="0000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ダントツ工場建設</a:t>
                </a:r>
              </a:p>
            </p:txBody>
          </p:sp>
          <p:sp>
            <p:nvSpPr>
              <p:cNvPr id="13" name="Text Box 9"/>
              <p:cNvSpPr txBox="1">
                <a:spLocks noChangeArrowheads="1"/>
              </p:cNvSpPr>
              <p:nvPr/>
            </p:nvSpPr>
            <p:spPr bwMode="auto">
              <a:xfrm>
                <a:off x="1158127" y="1776597"/>
                <a:ext cx="2522175" cy="359743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u="sng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ダントツ施設ＰＭ</a:t>
                </a:r>
              </a:p>
            </p:txBody>
          </p:sp>
          <p:sp>
            <p:nvSpPr>
              <p:cNvPr id="14" name="Text Box 10"/>
              <p:cNvSpPr txBox="1">
                <a:spLocks noChangeArrowheads="1"/>
              </p:cNvSpPr>
              <p:nvPr/>
            </p:nvSpPr>
            <p:spPr bwMode="auto">
              <a:xfrm>
                <a:off x="5163625" y="1759134"/>
                <a:ext cx="2547296" cy="359743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1200" b="1" u="sng" dirty="0">
                    <a:solidFill>
                      <a:srgbClr val="008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ダントツ</a:t>
                </a:r>
                <a:r>
                  <a:rPr lang="ja-JP" altLang="en-US" sz="1200" b="1" u="sng" dirty="0" smtClean="0">
                    <a:solidFill>
                      <a:srgbClr val="008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エコロジー</a:t>
                </a:r>
                <a:endParaRPr lang="ja-JP" altLang="en-US" sz="1200" b="1" u="sng" dirty="0">
                  <a:solidFill>
                    <a:srgbClr val="008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5" name="Text Box 11"/>
              <p:cNvSpPr txBox="1">
                <a:spLocks noChangeArrowheads="1"/>
              </p:cNvSpPr>
              <p:nvPr/>
            </p:nvSpPr>
            <p:spPr bwMode="auto">
              <a:xfrm>
                <a:off x="1386433" y="2095683"/>
                <a:ext cx="2556717" cy="29978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9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機能維持（あんしん） </a:t>
                </a:r>
              </a:p>
            </p:txBody>
          </p:sp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3545301" y="4341220"/>
                <a:ext cx="2490774" cy="29978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900" b="1">
                    <a:solidFill>
                      <a:srgbClr val="0000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機能向上（うれしさ） </a:t>
                </a:r>
              </a:p>
            </p:txBody>
          </p:sp>
          <p:sp>
            <p:nvSpPr>
              <p:cNvPr id="17" name="Text Box 13"/>
              <p:cNvSpPr txBox="1">
                <a:spLocks noChangeArrowheads="1"/>
              </p:cNvSpPr>
              <p:nvPr/>
            </p:nvSpPr>
            <p:spPr bwMode="auto">
              <a:xfrm>
                <a:off x="5730841" y="2075047"/>
                <a:ext cx="2377728" cy="29978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900" b="1" dirty="0">
                    <a:solidFill>
                      <a:srgbClr val="008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機能付加（さすが） </a:t>
                </a:r>
              </a:p>
            </p:txBody>
          </p:sp>
          <p:grpSp>
            <p:nvGrpSpPr>
              <p:cNvPr id="18" name="Group 17"/>
              <p:cNvGrpSpPr>
                <a:grpSpLocks/>
              </p:cNvGrpSpPr>
              <p:nvPr/>
            </p:nvGrpSpPr>
            <p:grpSpPr bwMode="auto">
              <a:xfrm>
                <a:off x="1246463" y="2430277"/>
                <a:ext cx="2090217" cy="792163"/>
                <a:chOff x="43" y="1569"/>
                <a:chExt cx="1250" cy="593"/>
              </a:xfrm>
            </p:grpSpPr>
            <p:sp>
              <p:nvSpPr>
                <p:cNvPr id="51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43" y="1634"/>
                  <a:ext cx="1187" cy="4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・</a:t>
                  </a:r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内製化計画</a:t>
                  </a:r>
                </a:p>
                <a:p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・</a:t>
                  </a:r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診断技術開発</a:t>
                  </a:r>
                </a:p>
                <a:p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・業務効率向上</a:t>
                  </a:r>
                  <a:endParaRPr lang="ja-JP" altLang="en-US" sz="9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  <p:sp>
              <p:nvSpPr>
                <p:cNvPr id="52" name="AutoShape 19"/>
                <p:cNvSpPr>
                  <a:spLocks noChangeArrowheads="1"/>
                </p:cNvSpPr>
                <p:nvPr/>
              </p:nvSpPr>
              <p:spPr bwMode="auto">
                <a:xfrm>
                  <a:off x="127" y="1569"/>
                  <a:ext cx="1166" cy="593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0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grpSp>
            <p:nvGrpSpPr>
              <p:cNvPr id="19" name="Group 26"/>
              <p:cNvGrpSpPr>
                <a:grpSpLocks/>
              </p:cNvGrpSpPr>
              <p:nvPr/>
            </p:nvGrpSpPr>
            <p:grpSpPr bwMode="auto">
              <a:xfrm>
                <a:off x="5571867" y="2426436"/>
                <a:ext cx="3024774" cy="868572"/>
                <a:chOff x="3799" y="1127"/>
                <a:chExt cx="1408" cy="488"/>
              </a:xfrm>
            </p:grpSpPr>
            <p:sp>
              <p:nvSpPr>
                <p:cNvPr id="49" name="AutoShape 27"/>
                <p:cNvSpPr>
                  <a:spLocks noChangeArrowheads="1"/>
                </p:cNvSpPr>
                <p:nvPr/>
              </p:nvSpPr>
              <p:spPr bwMode="auto">
                <a:xfrm>
                  <a:off x="3873" y="1127"/>
                  <a:ext cx="1008" cy="488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8000"/>
                  </a:solidFill>
                  <a:round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0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  <p:sp>
              <p:nvSpPr>
                <p:cNvPr id="50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799" y="1141"/>
                  <a:ext cx="1408" cy="4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</a:t>
                  </a:r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・エネ</a:t>
                  </a:r>
                  <a:r>
                    <a:rPr lang="en-US" altLang="ja-JP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JIT→</a:t>
                  </a:r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レス化</a:t>
                  </a:r>
                </a:p>
                <a:p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・設備高効率化</a:t>
                  </a:r>
                </a:p>
                <a:p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</a:t>
                  </a:r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・</a:t>
                  </a:r>
                  <a:r>
                    <a:rPr lang="en-US" altLang="ja-JP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EMS</a:t>
                  </a:r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／</a:t>
                  </a:r>
                  <a:r>
                    <a:rPr lang="en-US" altLang="ja-JP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Ⅰ</a:t>
                  </a:r>
                  <a:r>
                    <a:rPr lang="en-US" altLang="ja-JP" sz="7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0</a:t>
                  </a:r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Ｔ</a:t>
                  </a:r>
                  <a:endParaRPr lang="en-US" altLang="ja-JP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  <a:p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</a:t>
                  </a:r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・</a:t>
                  </a:r>
                  <a:r>
                    <a:rPr lang="en-US" altLang="ja-JP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DN</a:t>
                  </a:r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流緑化・水資源</a:t>
                  </a:r>
                  <a:endParaRPr lang="ja-JP" altLang="en-US" sz="9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grpSp>
            <p:nvGrpSpPr>
              <p:cNvPr id="20" name="Group 30"/>
              <p:cNvGrpSpPr>
                <a:grpSpLocks/>
              </p:cNvGrpSpPr>
              <p:nvPr/>
            </p:nvGrpSpPr>
            <p:grpSpPr bwMode="auto">
              <a:xfrm>
                <a:off x="3285857" y="4687290"/>
                <a:ext cx="2881023" cy="870691"/>
                <a:chOff x="2281" y="2803"/>
                <a:chExt cx="1488" cy="651"/>
              </a:xfrm>
            </p:grpSpPr>
            <p:sp>
              <p:nvSpPr>
                <p:cNvPr id="47" name="AutoShape 31"/>
                <p:cNvSpPr>
                  <a:spLocks noChangeArrowheads="1"/>
                </p:cNvSpPr>
                <p:nvPr/>
              </p:nvSpPr>
              <p:spPr bwMode="auto">
                <a:xfrm>
                  <a:off x="2357" y="2803"/>
                  <a:ext cx="1154" cy="651"/>
                </a:xfrm>
                <a:prstGeom prst="roundRect">
                  <a:avLst>
                    <a:gd name="adj" fmla="val 16667"/>
                  </a:avLst>
                </a:prstGeom>
                <a:noFill/>
                <a:ln w="95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 sz="100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  <p:sp>
              <p:nvSpPr>
                <p:cNvPr id="4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2281" y="2826"/>
                  <a:ext cx="1488" cy="62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cene3d>
                  <a:camera prst="orthographicFront"/>
                  <a:lightRig rig="threePt" dir="t"/>
                </a:scene3d>
                <a:sp3d>
                  <a:bevelT/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</a:t>
                  </a:r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・システム施工</a:t>
                  </a:r>
                </a:p>
                <a:p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・ダントツ空調</a:t>
                  </a:r>
                  <a:endParaRPr lang="ja-JP" altLang="en-US" sz="4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  <a:p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・工場情報</a:t>
                  </a:r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化／</a:t>
                  </a:r>
                  <a:r>
                    <a:rPr lang="en-US" altLang="ja-JP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Ⅰ</a:t>
                  </a:r>
                  <a:r>
                    <a:rPr lang="en-US" altLang="ja-JP" sz="7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0</a:t>
                  </a:r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Ｔ</a:t>
                  </a:r>
                  <a:endParaRPr lang="en-US" altLang="ja-JP" sz="9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  <a:p>
                  <a:r>
                    <a:rPr lang="ja-JP" altLang="en-US" sz="900" b="1" dirty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　・緑化計</a:t>
                  </a:r>
                  <a:r>
                    <a:rPr lang="ja-JP" altLang="en-US" sz="900" b="1" dirty="0" smtClean="0"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画</a:t>
                  </a:r>
                  <a:endParaRPr lang="ja-JP" altLang="en-US" sz="9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sp>
            <p:nvSpPr>
              <p:cNvPr id="21" name="AutoShape 34"/>
              <p:cNvSpPr>
                <a:spLocks noChangeArrowheads="1"/>
              </p:cNvSpPr>
              <p:nvPr/>
            </p:nvSpPr>
            <p:spPr bwMode="auto">
              <a:xfrm>
                <a:off x="361552" y="5877272"/>
                <a:ext cx="8469028" cy="857872"/>
              </a:xfrm>
              <a:prstGeom prst="upArrowCallout">
                <a:avLst>
                  <a:gd name="adj1" fmla="val 227541"/>
                  <a:gd name="adj2" fmla="val 227541"/>
                  <a:gd name="adj3" fmla="val 16667"/>
                  <a:gd name="adj4" fmla="val 66667"/>
                </a:avLst>
              </a:prstGeom>
              <a:blipFill>
                <a:blip r:embed="rId2"/>
                <a:tile tx="0" ty="0" sx="100000" sy="100000" flip="none" algn="tl"/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wrap="none" anchor="ctr"/>
              <a:lstStyle/>
              <a:p>
                <a:endParaRPr lang="ja-JP" altLang="en-US" sz="10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2" name="Text Box 35"/>
              <p:cNvSpPr txBox="1">
                <a:spLocks noChangeArrowheads="1"/>
              </p:cNvSpPr>
              <p:nvPr/>
            </p:nvSpPr>
            <p:spPr bwMode="auto">
              <a:xfrm>
                <a:off x="565592" y="6313292"/>
                <a:ext cx="8280921" cy="359743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ja-JP" altLang="en-US" sz="120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施設スピリット</a:t>
                </a:r>
                <a:r>
                  <a:rPr lang="ja-JP" altLang="en-US" sz="105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20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＋</a:t>
                </a:r>
                <a:r>
                  <a:rPr lang="ja-JP" altLang="en-US" sz="105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20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安全に強い組織</a:t>
                </a:r>
                <a:r>
                  <a:rPr lang="ja-JP" altLang="en-US" sz="105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20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＋</a:t>
                </a:r>
                <a:r>
                  <a:rPr lang="ja-JP" altLang="en-US" sz="1050" dirty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20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コンプライアンス</a:t>
                </a:r>
                <a:r>
                  <a:rPr lang="ja-JP" altLang="en-US" sz="105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20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＋</a:t>
                </a:r>
                <a:r>
                  <a:rPr lang="ja-JP" altLang="en-US" sz="105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200" dirty="0" smtClean="0">
                    <a:ln w="18415" cmpd="sng">
                      <a:solidFill>
                        <a:schemeClr val="tx1"/>
                      </a:solidFill>
                      <a:prstDash val="solid"/>
                    </a:ln>
                    <a:effectLst/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健康</a:t>
                </a:r>
                <a:endParaRPr lang="en-US" altLang="ja-JP" sz="1200" dirty="0" smtClean="0">
                  <a:ln w="18415" cmpd="sng">
                    <a:solidFill>
                      <a:schemeClr val="tx1"/>
                    </a:solidFill>
                    <a:prstDash val="solid"/>
                  </a:ln>
                  <a:effectLst/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3" name="AutoShape 42"/>
              <p:cNvSpPr>
                <a:spLocks noChangeArrowheads="1"/>
              </p:cNvSpPr>
              <p:nvPr/>
            </p:nvSpPr>
            <p:spPr bwMode="auto">
              <a:xfrm rot="16200000">
                <a:off x="4297172" y="-2229402"/>
                <a:ext cx="648071" cy="6867165"/>
              </a:xfrm>
              <a:custGeom>
                <a:avLst/>
                <a:gdLst>
                  <a:gd name="G0" fmla="+- 16200 0 0"/>
                  <a:gd name="G1" fmla="+- 5400 0 0"/>
                  <a:gd name="G2" fmla="+- 21600 0 5400"/>
                  <a:gd name="G3" fmla="+- 10800 0 5400"/>
                  <a:gd name="G4" fmla="+- 21600 0 16200"/>
                  <a:gd name="G5" fmla="*/ G4 G3 10800"/>
                  <a:gd name="G6" fmla="+- 21600 0 G5"/>
                  <a:gd name="T0" fmla="*/ 16200 w 21600"/>
                  <a:gd name="T1" fmla="*/ 0 h 21600"/>
                  <a:gd name="T2" fmla="*/ 0 w 21600"/>
                  <a:gd name="T3" fmla="*/ 10800 h 21600"/>
                  <a:gd name="T4" fmla="*/ 16200 w 21600"/>
                  <a:gd name="T5" fmla="*/ 21600 h 21600"/>
                  <a:gd name="T6" fmla="*/ 21600 w 21600"/>
                  <a:gd name="T7" fmla="*/ 1080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G1 h 21600"/>
                  <a:gd name="T14" fmla="*/ G6 w 21600"/>
                  <a:gd name="T15" fmla="*/ G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rgbClr val="CCCCFF">
                  <a:alpha val="72941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4" name="Text Box 43"/>
              <p:cNvSpPr txBox="1">
                <a:spLocks noChangeArrowheads="1"/>
              </p:cNvSpPr>
              <p:nvPr/>
            </p:nvSpPr>
            <p:spPr bwMode="auto">
              <a:xfrm>
                <a:off x="3184477" y="982199"/>
                <a:ext cx="2819401" cy="339757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altLang="ja-JP" sz="1000" dirty="0">
                    <a:ln w="18415" cmpd="sng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    </a:t>
                </a:r>
                <a:r>
                  <a:rPr lang="ja-JP" altLang="en-US" sz="1100" dirty="0" smtClean="0">
                    <a:ln w="18415" cmpd="sng">
                      <a:solidFill>
                        <a:srgbClr val="7030A0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グローバル貢献</a:t>
                </a:r>
                <a:endParaRPr lang="ja-JP" altLang="en-US" sz="1000" dirty="0">
                  <a:ln w="18415" cmpd="sng">
                    <a:solidFill>
                      <a:srgbClr val="7030A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5" name="AutoShape 42"/>
              <p:cNvSpPr>
                <a:spLocks noChangeArrowheads="1"/>
              </p:cNvSpPr>
              <p:nvPr/>
            </p:nvSpPr>
            <p:spPr bwMode="auto">
              <a:xfrm rot="16200000">
                <a:off x="4099072" y="-4063764"/>
                <a:ext cx="920751" cy="8774279"/>
              </a:xfrm>
              <a:custGeom>
                <a:avLst/>
                <a:gdLst>
                  <a:gd name="G0" fmla="+- 16200 0 0"/>
                  <a:gd name="G1" fmla="+- 5400 0 0"/>
                  <a:gd name="G2" fmla="+- 21600 0 5400"/>
                  <a:gd name="G3" fmla="+- 10800 0 5400"/>
                  <a:gd name="G4" fmla="+- 21600 0 16200"/>
                  <a:gd name="G5" fmla="*/ G4 G3 10800"/>
                  <a:gd name="G6" fmla="+- 21600 0 G5"/>
                  <a:gd name="T0" fmla="*/ 16200 w 21600"/>
                  <a:gd name="T1" fmla="*/ 0 h 21600"/>
                  <a:gd name="T2" fmla="*/ 0 w 21600"/>
                  <a:gd name="T3" fmla="*/ 10800 h 21600"/>
                  <a:gd name="T4" fmla="*/ 16200 w 21600"/>
                  <a:gd name="T5" fmla="*/ 21600 h 21600"/>
                  <a:gd name="T6" fmla="*/ 21600 w 21600"/>
                  <a:gd name="T7" fmla="*/ 1080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G1 h 21600"/>
                  <a:gd name="T14" fmla="*/ G6 w 21600"/>
                  <a:gd name="T15" fmla="*/ G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rgbClr val="FF0066">
                  <a:alpha val="72157"/>
                </a:srgb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6" name="Text Box 43"/>
              <p:cNvSpPr txBox="1">
                <a:spLocks noChangeArrowheads="1"/>
              </p:cNvSpPr>
              <p:nvPr/>
            </p:nvSpPr>
            <p:spPr bwMode="auto">
              <a:xfrm>
                <a:off x="2252271" y="12369"/>
                <a:ext cx="4629531" cy="439686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ja-JP" sz="1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   </a:t>
                </a:r>
                <a:r>
                  <a:rPr lang="ja-JP" altLang="en-US" sz="16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ＦＳ価値＋</a:t>
                </a:r>
                <a:r>
                  <a:rPr lang="en-US" altLang="ja-JP" sz="16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ja-JP" altLang="en-US" sz="16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社会貢献</a:t>
                </a:r>
                <a:endParaRPr lang="ja-JP" altLang="en-US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7" name="Text Box 16"/>
              <p:cNvSpPr txBox="1">
                <a:spLocks noChangeArrowheads="1"/>
              </p:cNvSpPr>
              <p:nvPr/>
            </p:nvSpPr>
            <p:spPr bwMode="auto">
              <a:xfrm>
                <a:off x="3963964" y="2185119"/>
                <a:ext cx="1435681" cy="29978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NEXT</a:t>
                </a:r>
                <a:r>
                  <a:rPr lang="ja-JP" altLang="en-US" sz="3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en-US" altLang="ja-JP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JIT</a:t>
                </a:r>
                <a:endParaRPr lang="ja-JP" altLang="en-US" sz="9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8" name="Text Box 36"/>
              <p:cNvSpPr txBox="1">
                <a:spLocks noChangeArrowheads="1"/>
              </p:cNvSpPr>
              <p:nvPr/>
            </p:nvSpPr>
            <p:spPr bwMode="auto">
              <a:xfrm>
                <a:off x="5276984" y="3481263"/>
                <a:ext cx="1636650" cy="29978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再</a:t>
                </a:r>
                <a:r>
                  <a:rPr lang="ja-JP" altLang="en-US" sz="9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生可</a:t>
                </a:r>
                <a:r>
                  <a:rPr lang="ja-JP" altLang="en-US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能エネ</a:t>
                </a:r>
                <a:endParaRPr lang="ja-JP" altLang="en-US" sz="9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29" name="Text Box 37"/>
              <p:cNvSpPr txBox="1">
                <a:spLocks noChangeArrowheads="1"/>
              </p:cNvSpPr>
              <p:nvPr/>
            </p:nvSpPr>
            <p:spPr bwMode="auto">
              <a:xfrm>
                <a:off x="2611712" y="3481263"/>
                <a:ext cx="1492203" cy="29978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ﾗ</a:t>
                </a:r>
                <a:r>
                  <a:rPr lang="ja-JP" altLang="en-US" sz="9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ｲﾌｻｲｸﾙｺｽ</a:t>
                </a:r>
                <a:r>
                  <a:rPr lang="ja-JP" altLang="en-US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ﾄ</a:t>
                </a:r>
                <a:endParaRPr lang="ja-JP" altLang="en-US" sz="9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0" name="二等辺三角形 29"/>
              <p:cNvSpPr/>
              <p:nvPr/>
            </p:nvSpPr>
            <p:spPr>
              <a:xfrm>
                <a:off x="361552" y="4745736"/>
                <a:ext cx="2380304" cy="1341086"/>
              </a:xfrm>
              <a:prstGeom prst="triangle">
                <a:avLst/>
              </a:prstGeom>
              <a:blipFill>
                <a:blip r:embed="rId2"/>
                <a:tile tx="0" ty="0" sx="100000" sy="100000" flip="none" algn="tl"/>
              </a:blipFill>
              <a:ln w="19050">
                <a:solidFill>
                  <a:schemeClr val="bg2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1" name="二等辺三角形 30"/>
              <p:cNvSpPr/>
              <p:nvPr/>
            </p:nvSpPr>
            <p:spPr>
              <a:xfrm>
                <a:off x="6450276" y="4761735"/>
                <a:ext cx="2380304" cy="1341086"/>
              </a:xfrm>
              <a:prstGeom prst="triangle">
                <a:avLst/>
              </a:prstGeom>
              <a:blipFill>
                <a:blip r:embed="rId2"/>
                <a:tile tx="0" ty="0" sx="100000" sy="100000" flip="none" algn="tl"/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50000"/>
                  </a:spcBef>
                </a:pPr>
                <a:endParaRPr lang="ja-JP" altLang="en-US" sz="1000" b="1" u="sng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6567752" y="5384890"/>
                <a:ext cx="2145357" cy="55960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Only</a:t>
                </a:r>
                <a:r>
                  <a:rPr lang="ja-JP" altLang="en-US" sz="1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en-US" altLang="ja-JP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One</a:t>
                </a:r>
                <a:r>
                  <a:rPr lang="ja-JP" altLang="en-US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</a:p>
              <a:p>
                <a:pPr algn="ctr"/>
                <a:r>
                  <a:rPr lang="ja-JP" altLang="en-US" sz="1200" b="1" u="sng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世界初の開発</a:t>
                </a:r>
                <a:endParaRPr lang="ja-JP" altLang="en-US" sz="1200" b="1" u="sng" dirty="0">
                  <a:effectLst>
                    <a:glow rad="63500">
                      <a:srgbClr val="FF000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492156" y="5384890"/>
                <a:ext cx="2139079" cy="55960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000" b="1" dirty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Number </a:t>
                </a:r>
                <a:r>
                  <a:rPr lang="en-US" altLang="ja-JP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0ne</a:t>
                </a:r>
              </a:p>
              <a:p>
                <a:pPr algn="ctr"/>
                <a:r>
                  <a:rPr lang="ja-JP" altLang="en-US" sz="1200" b="1" u="sng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非</a:t>
                </a:r>
                <a:r>
                  <a:rPr lang="ja-JP" altLang="en-US" sz="1200" b="1" u="sng" dirty="0">
                    <a:effectLst>
                      <a:glow rad="63500">
                        <a:srgbClr val="FF000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凡</a:t>
                </a:r>
                <a:r>
                  <a:rPr lang="ja-JP" altLang="en-US" sz="1200" b="1" u="sng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な現場力</a:t>
                </a:r>
                <a:endParaRPr lang="ja-JP" altLang="en-US" sz="1200" b="1" u="sng" dirty="0">
                  <a:effectLst>
                    <a:glow rad="63500">
                      <a:srgbClr val="FF000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0" y="6267601"/>
                <a:ext cx="890810" cy="319771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000" b="1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基盤</a:t>
                </a:r>
                <a:endParaRPr kumimoji="1" lang="ja-JP" altLang="en-US" sz="10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8" name="テキスト ボックス 37"/>
              <p:cNvSpPr txBox="1"/>
              <p:nvPr/>
            </p:nvSpPr>
            <p:spPr>
              <a:xfrm>
                <a:off x="76484" y="4533172"/>
                <a:ext cx="1040023" cy="479658"/>
              </a:xfrm>
              <a:prstGeom prst="rect">
                <a:avLst/>
              </a:prstGeom>
              <a:solidFill>
                <a:srgbClr val="0066FF"/>
              </a:solidFill>
              <a:ln>
                <a:solidFill>
                  <a:srgbClr val="00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>
                <a:defPPr>
                  <a:defRPr lang="ja-JP"/>
                </a:defPPr>
                <a:lvl1pPr>
                  <a:defRPr sz="1600" b="1">
                    <a:solidFill>
                      <a:schemeClr val="bg1"/>
                    </a:solidFill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defRPr>
                </a:lvl1pPr>
              </a:lstStyle>
              <a:p>
                <a:pPr algn="ctr"/>
                <a:r>
                  <a:rPr lang="ja-JP" altLang="en-US" sz="9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永続的</a:t>
                </a:r>
                <a:endParaRPr lang="en-US" altLang="ja-JP" sz="9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pPr algn="ctr"/>
                <a:r>
                  <a:rPr lang="ja-JP" altLang="en-US" sz="9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成長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>
                <a:off x="8027891" y="4532514"/>
                <a:ext cx="1040023" cy="479658"/>
              </a:xfrm>
              <a:prstGeom prst="rect">
                <a:avLst/>
              </a:prstGeom>
              <a:solidFill>
                <a:srgbClr val="0066FF"/>
              </a:solidFill>
              <a:ln>
                <a:solidFill>
                  <a:srgbClr val="00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900" b="1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永続的</a:t>
                </a:r>
                <a:endParaRPr kumimoji="1" lang="en-US" altLang="ja-JP" sz="9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pPr algn="ctr"/>
                <a:r>
                  <a:rPr kumimoji="1" lang="ja-JP" altLang="en-US" sz="900" b="1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成長</a:t>
                </a:r>
                <a:endParaRPr kumimoji="1" lang="ja-JP" altLang="en-US" sz="9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5" name="星 6 44"/>
              <p:cNvSpPr/>
              <p:nvPr/>
            </p:nvSpPr>
            <p:spPr>
              <a:xfrm>
                <a:off x="3404625" y="2530179"/>
                <a:ext cx="2262324" cy="1678048"/>
              </a:xfrm>
              <a:prstGeom prst="star6">
                <a:avLst>
                  <a:gd name="adj" fmla="val 32929"/>
                  <a:gd name="hf" fmla="val 115470"/>
                </a:avLst>
              </a:prstGeom>
              <a:solidFill>
                <a:srgbClr val="FF0066"/>
              </a:solidFill>
              <a:ln>
                <a:solidFill>
                  <a:srgbClr val="FF0066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3432218" y="3125819"/>
                <a:ext cx="2234731" cy="490124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ダント</a:t>
                </a:r>
                <a:r>
                  <a:rPr lang="ja-JP" altLang="en-US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ツ</a:t>
                </a:r>
                <a:endParaRPr lang="en-US" altLang="ja-JP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sp>
          <p:nvSpPr>
            <p:cNvPr id="7" name="テキスト ボックス 6"/>
            <p:cNvSpPr txBox="1"/>
            <p:nvPr/>
          </p:nvSpPr>
          <p:spPr>
            <a:xfrm>
              <a:off x="4762131" y="5976131"/>
              <a:ext cx="2278428" cy="305249"/>
            </a:xfrm>
            <a:prstGeom prst="rect">
              <a:avLst/>
            </a:prstGeom>
            <a:solidFill>
              <a:srgbClr val="FF0066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ja-JP" alt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安全行動</a:t>
              </a:r>
              <a:r>
                <a:rPr lang="en-US" altLang="ja-JP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12</a:t>
              </a:r>
              <a:r>
                <a:rPr lang="ja-JP" alt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箇条</a:t>
              </a:r>
              <a:endParaRPr lang="en-US" altLang="ja-JP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53" name="テキスト ボックス 52"/>
          <p:cNvSpPr txBox="1"/>
          <p:nvPr/>
        </p:nvSpPr>
        <p:spPr>
          <a:xfrm>
            <a:off x="131887" y="923578"/>
            <a:ext cx="4849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u="sng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【FS</a:t>
            </a:r>
            <a:r>
              <a:rPr lang="ja-JP" altLang="en-US" sz="2400" b="1" u="sng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：これまでの価値・活動フレーム</a:t>
            </a:r>
            <a:r>
              <a:rPr lang="en-US" altLang="ja-JP" sz="2400" b="1" u="sng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endParaRPr kumimoji="1" lang="en-US" altLang="ja-JP" sz="2400" b="1" u="sng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215902" y="4763244"/>
            <a:ext cx="3744416" cy="1969770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6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■やめること</a:t>
            </a:r>
            <a:endParaRPr kumimoji="1" lang="en-US" altLang="ja-JP" sz="1600" b="1" dirty="0" smtClean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600" b="1" u="sng" dirty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業務</a:t>
            </a:r>
            <a:r>
              <a:rPr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委託に軸足を置いた契約形態</a:t>
            </a:r>
            <a:endParaRPr lang="en-US" altLang="ja-JP" sz="1600" b="1" u="sng" dirty="0" smtClean="0">
              <a:solidFill>
                <a:srgbClr val="F2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・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事業</a:t>
            </a:r>
            <a:r>
              <a:rPr lang="en-US" altLang="ja-JP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への権限委譲</a:t>
            </a:r>
            <a:r>
              <a:rPr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（工事）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→貢献拡大</a:t>
            </a:r>
            <a:endParaRPr kumimoji="1"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・ﾕｰｻﾞ働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き方改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革推</a:t>
            </a: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進</a:t>
            </a:r>
            <a:r>
              <a:rPr lang="ja-JP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（ｵﾌｨｽ）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→貢献拡大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6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■パラダイムチェンジすること</a:t>
            </a:r>
            <a:endParaRPr kumimoji="1" lang="en-US" altLang="ja-JP" sz="1600" b="1" dirty="0" smtClean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ファシリティーソリューション</a:t>
            </a:r>
            <a:r>
              <a:rPr kumimoji="1" lang="en-US" altLang="ja-JP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NO.1</a:t>
            </a:r>
          </a:p>
          <a:p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・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DNJP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DNG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→仕入先→トヨタＧ→社会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5220072" y="1253902"/>
            <a:ext cx="3744416" cy="1754326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6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■やめること</a:t>
            </a:r>
            <a:endParaRPr lang="en-US" altLang="ja-JP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‘縁の下の力持ち‘という</a:t>
            </a:r>
            <a:r>
              <a:rPr lang="en-US" altLang="ja-JP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『</a:t>
            </a:r>
            <a:r>
              <a:rPr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評価への慢心</a:t>
            </a:r>
            <a:r>
              <a:rPr lang="en-US" altLang="ja-JP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』</a:t>
            </a:r>
          </a:p>
          <a:p>
            <a:pPr>
              <a:lnSpc>
                <a:spcPct val="150000"/>
              </a:lnSpc>
            </a:pPr>
            <a:r>
              <a:rPr kumimoji="1" lang="ja-JP" altLang="en-US" sz="16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■パラダイムチェンジすること</a:t>
            </a:r>
            <a:endParaRPr kumimoji="1" lang="en-US" altLang="ja-JP" sz="16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Ｇ唯一の施設専門</a:t>
            </a:r>
            <a:r>
              <a:rPr lang="ja-JP" altLang="en-US" sz="1600" b="1" u="sng" dirty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企業</a:t>
            </a:r>
            <a:r>
              <a:rPr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としての</a:t>
            </a:r>
            <a:r>
              <a:rPr lang="en-US" altLang="ja-JP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『</a:t>
            </a:r>
            <a:r>
              <a:rPr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覚悟</a:t>
            </a:r>
            <a:r>
              <a:rPr lang="en-US" altLang="ja-JP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』</a:t>
            </a: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・「ありがとう」の機能分社　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　→　「すごい・さすが」のソリューション企業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5220072" y="3111993"/>
            <a:ext cx="3744416" cy="1538883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6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■やめること</a:t>
            </a:r>
            <a:endParaRPr kumimoji="1" lang="en-US" altLang="ja-JP" sz="1600" b="1" dirty="0" smtClean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日々の単純オペレーション</a:t>
            </a:r>
            <a:endParaRPr lang="en-US" altLang="ja-JP" sz="1600" b="1" u="sng" dirty="0" smtClean="0">
              <a:solidFill>
                <a:srgbClr val="F2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600" b="1" dirty="0" smtClean="0">
                <a:solidFill>
                  <a:srgbClr val="0000FF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■パラダイムチェンジすること</a:t>
            </a:r>
            <a:endParaRPr kumimoji="1" lang="en-US" altLang="ja-JP" sz="1600" b="1" dirty="0" smtClean="0">
              <a:solidFill>
                <a:srgbClr val="0000FF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運転保全の</a:t>
            </a:r>
            <a:r>
              <a:rPr lang="ja-JP" altLang="en-US" sz="1600" b="1" u="sng" dirty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スーパー高度</a:t>
            </a:r>
            <a:r>
              <a:rPr lang="ja-JP" altLang="en-US" sz="1600" b="1" u="sng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化と貢献拡大</a:t>
            </a:r>
            <a:endParaRPr lang="en-US" altLang="ja-JP" sz="1600" b="1" u="sng" dirty="0" smtClean="0">
              <a:solidFill>
                <a:srgbClr val="F2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・</a:t>
            </a:r>
            <a:r>
              <a:rPr lang="en-US" altLang="ja-JP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技術、マルチ、組織改革で現場を変える</a:t>
            </a:r>
            <a:endParaRPr lang="en-US" altLang="ja-JP" sz="1400" dirty="0" smtClean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8" name="右矢印 57"/>
          <p:cNvSpPr/>
          <p:nvPr/>
        </p:nvSpPr>
        <p:spPr>
          <a:xfrm>
            <a:off x="4529539" y="2475305"/>
            <a:ext cx="601385" cy="2536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4469487" y="357907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b="1" dirty="0" smtClean="0">
                <a:solidFill>
                  <a:srgbClr val="F2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変革</a:t>
            </a:r>
            <a:endParaRPr kumimoji="1" lang="en-US" altLang="ja-JP" sz="2000" b="1" dirty="0">
              <a:solidFill>
                <a:srgbClr val="F2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56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" descr="V:\01.workcom\09.  ＦＭ（ＨＱ)\05. G支援\2015年度\20150616 アスモ豊橋停電\273.JPG"/>
          <p:cNvPicPr>
            <a:picLocks noChangeAspect="1" noChangeArrowheads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512" y="864096"/>
            <a:ext cx="4539138" cy="3344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/>
          <p:cNvPicPr>
            <a:picLocks noChangeAspect="1" noChangeArrowheads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48" b="12600"/>
          <a:stretch/>
        </p:blipFill>
        <p:spPr bwMode="auto">
          <a:xfrm>
            <a:off x="4571999" y="864096"/>
            <a:ext cx="4392487" cy="3344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aphicFrame>
        <p:nvGraphicFramePr>
          <p:cNvPr id="57" name="図表 56"/>
          <p:cNvGraphicFramePr/>
          <p:nvPr>
            <p:extLst>
              <p:ext uri="{D42A27DB-BD31-4B8C-83A1-F6EECF244321}">
                <p14:modId xmlns:p14="http://schemas.microsoft.com/office/powerpoint/2010/main" val="1292037286"/>
              </p:ext>
            </p:extLst>
          </p:nvPr>
        </p:nvGraphicFramePr>
        <p:xfrm>
          <a:off x="251520" y="3312368"/>
          <a:ext cx="4032448" cy="3573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8" name="正方形/長方形 57"/>
          <p:cNvSpPr/>
          <p:nvPr/>
        </p:nvSpPr>
        <p:spPr>
          <a:xfrm>
            <a:off x="410171" y="965627"/>
            <a:ext cx="8280920" cy="1938992"/>
          </a:xfrm>
          <a:prstGeom prst="rect">
            <a:avLst/>
          </a:prstGeom>
          <a:ln w="19050">
            <a:noFill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lvl="1">
              <a:lnSpc>
                <a:spcPct val="150000"/>
              </a:lnSpc>
            </a:pPr>
            <a:r>
              <a:rPr lang="ja-JP" altLang="en-US" sz="3200" b="1" u="sng" spc="50" dirty="0" smtClean="0">
                <a:ln w="11430">
                  <a:solidFill>
                    <a:srgbClr val="FF0000"/>
                  </a:solidFill>
                </a:ln>
                <a:solidFill>
                  <a:srgbClr val="F2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■フ</a:t>
            </a:r>
            <a:r>
              <a:rPr lang="ja-JP" altLang="en-US" sz="3200" b="1" u="sng" spc="50" dirty="0">
                <a:ln w="11430">
                  <a:solidFill>
                    <a:srgbClr val="FF0000"/>
                  </a:solidFill>
                </a:ln>
                <a:solidFill>
                  <a:srgbClr val="F2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ァシリティーマネージメン</a:t>
            </a:r>
            <a:r>
              <a:rPr lang="ja-JP" altLang="en-US" sz="3200" b="1" u="sng" spc="50" dirty="0" smtClean="0">
                <a:ln w="11430">
                  <a:solidFill>
                    <a:srgbClr val="FF0000"/>
                  </a:solidFill>
                </a:ln>
                <a:solidFill>
                  <a:srgbClr val="F200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ト</a:t>
            </a:r>
            <a:endParaRPr lang="en-US" altLang="ja-JP" sz="3200" b="1" u="sng" spc="50" dirty="0" smtClean="0">
              <a:ln w="11430">
                <a:solidFill>
                  <a:srgbClr val="FF0000"/>
                </a:solidFill>
              </a:ln>
              <a:solidFill>
                <a:srgbClr val="F2000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lvl="1">
              <a:lnSpc>
                <a:spcPct val="150000"/>
              </a:lnSpc>
            </a:pPr>
            <a:r>
              <a:rPr lang="ja-JP" alt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企</a:t>
            </a:r>
            <a:r>
              <a:rPr lang="ja-JP" alt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業内の設備・資源や空間などを、</a:t>
            </a:r>
            <a:r>
              <a:rPr lang="ja-JP" altLang="en-US" sz="2400" b="1" u="sng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最も合理的、かつ効率</a:t>
            </a:r>
            <a:r>
              <a:rPr lang="ja-JP" altLang="en-US" sz="24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的</a:t>
            </a:r>
            <a:endParaRPr lang="en-US" altLang="ja-JP" sz="2000" b="1" u="sng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2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ja-JP" alt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　　に</a:t>
            </a:r>
            <a:r>
              <a:rPr lang="ja-JP" alt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管理</a:t>
            </a:r>
            <a:r>
              <a:rPr lang="ja-JP" altLang="en-US" sz="2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し、運</a:t>
            </a:r>
            <a:r>
              <a:rPr lang="ja-JP" altLang="en-US" sz="2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用するための</a:t>
            </a:r>
            <a:r>
              <a:rPr lang="ja-JP" altLang="en-US" sz="2400" b="1" u="sng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経営手</a:t>
            </a:r>
            <a:r>
              <a:rPr lang="ja-JP" altLang="en-US" sz="24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法</a:t>
            </a:r>
            <a:r>
              <a:rPr lang="ja-JP" altLang="en-US" sz="24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2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endParaRPr lang="ja-JP" altLang="en-US" sz="2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2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2" name="テキスト ボックス 81"/>
          <p:cNvSpPr txBox="1"/>
          <p:nvPr/>
        </p:nvSpPr>
        <p:spPr>
          <a:xfrm>
            <a:off x="8425134" y="152008"/>
            <a:ext cx="513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我々</a:t>
            </a:r>
            <a:r>
              <a:rPr lang="ja-JP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の使命</a:t>
            </a:r>
            <a:endParaRPr lang="ja-JP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425133" y="152008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" name="動作設定ボタン : 進む/次へ 10">
            <a:hlinkClick r:id="rId10" action="ppaction://hlinksldjump" highlightClick="1"/>
          </p:cNvPr>
          <p:cNvSpPr/>
          <p:nvPr/>
        </p:nvSpPr>
        <p:spPr>
          <a:xfrm>
            <a:off x="8711752" y="6453336"/>
            <a:ext cx="252734" cy="22776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2" name="図表 11"/>
          <p:cNvGraphicFramePr/>
          <p:nvPr>
            <p:extLst>
              <p:ext uri="{D42A27DB-BD31-4B8C-83A1-F6EECF244321}">
                <p14:modId xmlns:p14="http://schemas.microsoft.com/office/powerpoint/2010/main" val="2281606463"/>
              </p:ext>
            </p:extLst>
          </p:nvPr>
        </p:nvGraphicFramePr>
        <p:xfrm>
          <a:off x="4364963" y="3456384"/>
          <a:ext cx="4248472" cy="3255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95406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/>
          <p:cNvGrpSpPr/>
          <p:nvPr/>
        </p:nvGrpSpPr>
        <p:grpSpPr>
          <a:xfrm>
            <a:off x="35496" y="1327711"/>
            <a:ext cx="8928995" cy="5453767"/>
            <a:chOff x="35496" y="1186118"/>
            <a:chExt cx="8928995" cy="5453767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35496" y="1186118"/>
              <a:ext cx="8928995" cy="5453767"/>
              <a:chOff x="357577" y="454074"/>
              <a:chExt cx="8473854" cy="5742167"/>
            </a:xfrm>
          </p:grpSpPr>
          <p:sp>
            <p:nvSpPr>
              <p:cNvPr id="60" name="角丸四角形 59"/>
              <p:cNvSpPr/>
              <p:nvPr/>
            </p:nvSpPr>
            <p:spPr>
              <a:xfrm>
                <a:off x="494254" y="844351"/>
                <a:ext cx="8337177" cy="535189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1" name="角丸四角形 60"/>
              <p:cNvSpPr/>
              <p:nvPr/>
            </p:nvSpPr>
            <p:spPr>
              <a:xfrm>
                <a:off x="972616" y="1406277"/>
                <a:ext cx="7380451" cy="4634419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40000"/>
                      <a:lumOff val="6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40000"/>
                      <a:lumOff val="6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2" name="角丸四角形 61"/>
              <p:cNvSpPr/>
              <p:nvPr/>
            </p:nvSpPr>
            <p:spPr>
              <a:xfrm>
                <a:off x="1519317" y="1916835"/>
                <a:ext cx="6355388" cy="396044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20000"/>
                      <a:lumOff val="8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20000"/>
                      <a:lumOff val="8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3" name="AutoShape 4"/>
              <p:cNvSpPr>
                <a:spLocks noChangeArrowheads="1"/>
              </p:cNvSpPr>
              <p:nvPr/>
            </p:nvSpPr>
            <p:spPr bwMode="auto">
              <a:xfrm>
                <a:off x="4283318" y="2244262"/>
                <a:ext cx="2911254" cy="1507725"/>
              </a:xfrm>
              <a:prstGeom prst="roundRect">
                <a:avLst>
                  <a:gd name="adj" fmla="val 16667"/>
                </a:avLst>
              </a:prstGeom>
              <a:solidFill>
                <a:srgbClr val="66FF66">
                  <a:alpha val="50000"/>
                </a:srgbClr>
              </a:solidFill>
              <a:ln w="28575">
                <a:solidFill>
                  <a:srgbClr val="008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4" name="AutoShape 5"/>
              <p:cNvSpPr>
                <a:spLocks noChangeArrowheads="1"/>
              </p:cNvSpPr>
              <p:nvPr/>
            </p:nvSpPr>
            <p:spPr bwMode="auto">
              <a:xfrm>
                <a:off x="2290055" y="2244261"/>
                <a:ext cx="2862282" cy="1517793"/>
              </a:xfrm>
              <a:prstGeom prst="roundRect">
                <a:avLst>
                  <a:gd name="adj" fmla="val 16667"/>
                </a:avLst>
              </a:prstGeom>
              <a:solidFill>
                <a:srgbClr val="FF99CC">
                  <a:alpha val="50000"/>
                </a:srgbClr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5" name="AutoShape 6"/>
              <p:cNvSpPr>
                <a:spLocks noChangeArrowheads="1"/>
              </p:cNvSpPr>
              <p:nvPr/>
            </p:nvSpPr>
            <p:spPr bwMode="auto">
              <a:xfrm>
                <a:off x="3435498" y="3245117"/>
                <a:ext cx="2576639" cy="1753764"/>
              </a:xfrm>
              <a:prstGeom prst="roundRect">
                <a:avLst>
                  <a:gd name="adj" fmla="val 16667"/>
                </a:avLst>
              </a:prstGeom>
              <a:solidFill>
                <a:srgbClr val="66FFFF">
                  <a:alpha val="39999"/>
                </a:srgbClr>
              </a:solidFill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6" name="Text Box 8"/>
              <p:cNvSpPr txBox="1">
                <a:spLocks noChangeArrowheads="1"/>
              </p:cNvSpPr>
              <p:nvPr/>
            </p:nvSpPr>
            <p:spPr bwMode="auto">
              <a:xfrm>
                <a:off x="3943380" y="3747975"/>
                <a:ext cx="1675248" cy="356457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1600" b="1" u="sng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建設</a:t>
                </a:r>
                <a:r>
                  <a:rPr lang="ja-JP" altLang="en-US" sz="1400" b="1" u="sng" dirty="0" smtClean="0">
                    <a:solidFill>
                      <a:srgbClr val="0000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（ﾀﾞﾝﾄﾂ工場）</a:t>
                </a:r>
                <a:endParaRPr lang="ja-JP" altLang="en-US" sz="1400" b="1" u="sng" dirty="0">
                  <a:solidFill>
                    <a:srgbClr val="0000FF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7" name="Text Box 9"/>
              <p:cNvSpPr txBox="1">
                <a:spLocks noChangeArrowheads="1"/>
              </p:cNvSpPr>
              <p:nvPr/>
            </p:nvSpPr>
            <p:spPr bwMode="auto">
              <a:xfrm>
                <a:off x="2407704" y="2307474"/>
                <a:ext cx="2105774" cy="356457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1600" b="1" u="sng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運</a:t>
                </a:r>
                <a:r>
                  <a:rPr lang="ja-JP" altLang="en-US" sz="1600" b="1" u="sng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転･保全</a:t>
                </a:r>
                <a:r>
                  <a:rPr lang="ja-JP" altLang="en-US" sz="1400" b="1" u="sng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（ﾀﾞﾝﾄﾂ</a:t>
                </a:r>
                <a:r>
                  <a:rPr lang="en-US" altLang="ja-JP" sz="1400" b="1" u="sng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PM</a:t>
                </a:r>
                <a:r>
                  <a:rPr lang="ja-JP" altLang="en-US" sz="1400" b="1" u="sng" dirty="0" smtClean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）</a:t>
                </a:r>
                <a:endParaRPr lang="ja-JP" altLang="en-US" sz="1400" b="1" u="sng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68" name="Text Box 10"/>
              <p:cNvSpPr txBox="1">
                <a:spLocks noChangeArrowheads="1"/>
              </p:cNvSpPr>
              <p:nvPr/>
            </p:nvSpPr>
            <p:spPr bwMode="auto">
              <a:xfrm>
                <a:off x="5220072" y="2307474"/>
                <a:ext cx="1845632" cy="356457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1600" b="1" u="sng" dirty="0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環</a:t>
                </a:r>
                <a:r>
                  <a:rPr lang="ja-JP" altLang="en-US" sz="1600" b="1" u="sng" dirty="0" smtClean="0">
                    <a:solidFill>
                      <a:srgbClr val="008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境</a:t>
                </a:r>
                <a:r>
                  <a:rPr lang="ja-JP" altLang="en-US" sz="1400" b="1" u="sng" dirty="0" smtClean="0">
                    <a:solidFill>
                      <a:srgbClr val="008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（ﾀﾞﾝﾄﾂｴｺﾛｼﾞｰ）</a:t>
                </a:r>
                <a:endParaRPr lang="ja-JP" altLang="en-US" sz="1400" b="1" u="sng" dirty="0">
                  <a:solidFill>
                    <a:srgbClr val="008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2" name="Text Box 18"/>
              <p:cNvSpPr txBox="1">
                <a:spLocks noChangeArrowheads="1"/>
              </p:cNvSpPr>
              <p:nvPr/>
            </p:nvSpPr>
            <p:spPr bwMode="auto">
              <a:xfrm>
                <a:off x="2680339" y="2739747"/>
                <a:ext cx="1094114" cy="77772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・</a:t>
                </a:r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内製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化</a:t>
                </a:r>
                <a:endParaRPr lang="ja-JP" altLang="en-US" sz="105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・</a:t>
                </a:r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診断技術開発</a:t>
                </a:r>
              </a:p>
              <a:p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・</a:t>
                </a:r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生産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性向上</a:t>
                </a:r>
                <a:endParaRPr lang="en-US" altLang="ja-JP" sz="105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・</a:t>
                </a:r>
                <a:r>
                  <a:rPr lang="en-US" altLang="ja-JP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Ⅰ0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Ｔ</a:t>
                </a:r>
                <a:endParaRPr lang="en-US" altLang="ja-JP" sz="105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3" name="AutoShape 19"/>
              <p:cNvSpPr>
                <a:spLocks noChangeArrowheads="1"/>
              </p:cNvSpPr>
              <p:nvPr/>
            </p:nvSpPr>
            <p:spPr bwMode="auto">
              <a:xfrm>
                <a:off x="2749390" y="2748040"/>
                <a:ext cx="1126252" cy="797916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4" name="AutoShape 27"/>
              <p:cNvSpPr>
                <a:spLocks noChangeArrowheads="1"/>
              </p:cNvSpPr>
              <p:nvPr/>
            </p:nvSpPr>
            <p:spPr bwMode="auto">
              <a:xfrm>
                <a:off x="5542358" y="2758696"/>
                <a:ext cx="1321642" cy="796798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8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5" name="Text Box 28"/>
              <p:cNvSpPr txBox="1">
                <a:spLocks noChangeArrowheads="1"/>
              </p:cNvSpPr>
              <p:nvPr/>
            </p:nvSpPr>
            <p:spPr bwMode="auto">
              <a:xfrm>
                <a:off x="5439681" y="2768232"/>
                <a:ext cx="1614972" cy="77772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・エネ</a:t>
                </a:r>
                <a:r>
                  <a:rPr lang="en-US" altLang="ja-JP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JIT→</a:t>
                </a:r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レス化</a:t>
                </a:r>
              </a:p>
              <a:p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・設備高効率化</a:t>
                </a:r>
              </a:p>
              <a:p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・</a:t>
                </a:r>
                <a:r>
                  <a:rPr lang="en-US" altLang="ja-JP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EMS</a:t>
                </a:r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／</a:t>
                </a:r>
                <a:r>
                  <a:rPr lang="en-US" altLang="ja-JP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Ⅰ</a:t>
                </a:r>
                <a:r>
                  <a:rPr lang="en-US" altLang="ja-JP" sz="9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Ｔ</a:t>
                </a:r>
                <a:endParaRPr lang="en-US" altLang="ja-JP" sz="105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・</a:t>
                </a:r>
                <a:r>
                  <a:rPr lang="en-US" altLang="ja-JP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DN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流緑化・水資源</a:t>
                </a:r>
                <a:endParaRPr lang="ja-JP" altLang="en-US" sz="105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6" name="AutoShape 31"/>
              <p:cNvSpPr>
                <a:spLocks noChangeArrowheads="1"/>
              </p:cNvSpPr>
              <p:nvPr/>
            </p:nvSpPr>
            <p:spPr bwMode="auto">
              <a:xfrm>
                <a:off x="3994137" y="4162980"/>
                <a:ext cx="1445544" cy="765458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rgbClr val="0000FF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7" name="Text Box 32"/>
              <p:cNvSpPr txBox="1">
                <a:spLocks noChangeArrowheads="1"/>
              </p:cNvSpPr>
              <p:nvPr/>
            </p:nvSpPr>
            <p:spPr bwMode="auto">
              <a:xfrm>
                <a:off x="3942334" y="4171876"/>
                <a:ext cx="1608893" cy="777725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・システム施工</a:t>
                </a:r>
              </a:p>
              <a:p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・ダントツ空調</a:t>
                </a:r>
                <a:endParaRPr lang="ja-JP" altLang="en-US" sz="6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・工場情報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化／</a:t>
                </a:r>
                <a:r>
                  <a:rPr lang="en-US" altLang="ja-JP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Ⅰ</a:t>
                </a:r>
                <a:r>
                  <a:rPr lang="en-US" altLang="ja-JP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</a:t>
                </a:r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Ｔ</a:t>
                </a:r>
                <a:endParaRPr lang="en-US" altLang="ja-JP" sz="105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r>
                  <a:rPr lang="ja-JP" altLang="en-US" sz="105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・緑化計</a:t>
                </a:r>
                <a:r>
                  <a:rPr lang="ja-JP" altLang="en-US" sz="105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画</a:t>
                </a:r>
                <a:endParaRPr lang="ja-JP" altLang="en-US" sz="105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8" name="AutoShape 34"/>
              <p:cNvSpPr>
                <a:spLocks noChangeArrowheads="1"/>
              </p:cNvSpPr>
              <p:nvPr/>
            </p:nvSpPr>
            <p:spPr bwMode="auto">
              <a:xfrm>
                <a:off x="1952120" y="5090038"/>
                <a:ext cx="5509867" cy="649036"/>
              </a:xfrm>
              <a:prstGeom prst="upArrowCallout">
                <a:avLst>
                  <a:gd name="adj1" fmla="val 227541"/>
                  <a:gd name="adj2" fmla="val 227541"/>
                  <a:gd name="adj3" fmla="val 16667"/>
                  <a:gd name="adj4" fmla="val 66667"/>
                </a:avLst>
              </a:prstGeom>
              <a:blipFill>
                <a:blip r:embed="rId3"/>
                <a:tile tx="0" ty="0" sx="100000" sy="100000" flip="none" algn="tl"/>
              </a:blipFill>
              <a:ln w="19050">
                <a:solidFill>
                  <a:schemeClr val="tx1">
                    <a:lumMod val="85000"/>
                    <a:lumOff val="15000"/>
                  </a:schemeClr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wrap="none" anchor="ctr"/>
              <a:lstStyle/>
              <a:p>
                <a:endParaRPr lang="ja-JP" altLang="en-US" sz="10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79" name="Text Box 35"/>
              <p:cNvSpPr txBox="1">
                <a:spLocks noChangeArrowheads="1"/>
              </p:cNvSpPr>
              <p:nvPr/>
            </p:nvSpPr>
            <p:spPr bwMode="auto">
              <a:xfrm>
                <a:off x="1997679" y="5317485"/>
                <a:ext cx="5445850" cy="324053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ja-JP" altLang="en-US" sz="1400" b="1" dirty="0">
                    <a:effectLst>
                      <a:glow rad="63500">
                        <a:srgbClr val="FF000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施設スピリット ＋ 安全に強い組織 ＋ コンプライアンス ＋ 健康経営</a:t>
                </a:r>
                <a:endParaRPr lang="en-US" altLang="ja-JP" sz="1400" b="1" dirty="0">
                  <a:effectLst>
                    <a:glow rad="63500">
                      <a:srgbClr val="FF000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27" name="Text Box 16"/>
              <p:cNvSpPr txBox="1">
                <a:spLocks noChangeArrowheads="1"/>
              </p:cNvSpPr>
              <p:nvPr/>
            </p:nvSpPr>
            <p:spPr bwMode="auto">
              <a:xfrm>
                <a:off x="4328536" y="2430180"/>
                <a:ext cx="695535" cy="243039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ja-JP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NEXT</a:t>
                </a:r>
                <a:r>
                  <a:rPr lang="ja-JP" altLang="en-US" sz="3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en-US" altLang="ja-JP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JIT</a:t>
                </a:r>
                <a:endParaRPr lang="ja-JP" altLang="en-US" sz="9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28" name="Text Box 36"/>
              <p:cNvSpPr txBox="1">
                <a:spLocks noChangeArrowheads="1"/>
              </p:cNvSpPr>
              <p:nvPr/>
            </p:nvSpPr>
            <p:spPr bwMode="auto">
              <a:xfrm>
                <a:off x="5154263" y="3521750"/>
                <a:ext cx="792898" cy="243039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再</a:t>
                </a:r>
                <a:r>
                  <a:rPr lang="ja-JP" altLang="en-US" sz="9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生可</a:t>
                </a:r>
                <a:r>
                  <a:rPr lang="ja-JP" altLang="en-US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能エネ</a:t>
                </a:r>
                <a:endParaRPr lang="ja-JP" altLang="en-US" sz="9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30" name="Text Box 37"/>
              <p:cNvSpPr txBox="1">
                <a:spLocks noChangeArrowheads="1"/>
              </p:cNvSpPr>
              <p:nvPr/>
            </p:nvSpPr>
            <p:spPr bwMode="auto">
              <a:xfrm>
                <a:off x="3478138" y="3521750"/>
                <a:ext cx="722918" cy="243039"/>
              </a:xfrm>
              <a:prstGeom prst="rect">
                <a:avLst/>
              </a:prstGeom>
              <a:noFill/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ja-JP" altLang="en-US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ﾗ</a:t>
                </a:r>
                <a:r>
                  <a:rPr lang="ja-JP" altLang="en-US" sz="900" b="1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ｲﾌｻｲｸﾙｺｽ</a:t>
                </a:r>
                <a:r>
                  <a:rPr lang="ja-JP" altLang="en-US" sz="900" b="1" dirty="0" smtClean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ﾄ</a:t>
                </a:r>
                <a:endParaRPr lang="ja-JP" altLang="en-US" sz="9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31" name="二等辺三角形 130"/>
              <p:cNvSpPr/>
              <p:nvPr/>
            </p:nvSpPr>
            <p:spPr>
              <a:xfrm>
                <a:off x="2063067" y="4278742"/>
                <a:ext cx="1496915" cy="911158"/>
              </a:xfrm>
              <a:prstGeom prst="triangle">
                <a:avLst/>
              </a:prstGeom>
              <a:blipFill>
                <a:blip r:embed="rId3"/>
                <a:tile tx="0" ty="0" sx="100000" sy="100000" flip="none" algn="tl"/>
              </a:blipFill>
              <a:ln w="19050">
                <a:solidFill>
                  <a:schemeClr val="bg2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32" name="二等辺三角形 131"/>
              <p:cNvSpPr/>
              <p:nvPr/>
            </p:nvSpPr>
            <p:spPr>
              <a:xfrm>
                <a:off x="5892117" y="4289612"/>
                <a:ext cx="1496915" cy="911158"/>
              </a:xfrm>
              <a:prstGeom prst="triangle">
                <a:avLst/>
              </a:prstGeom>
              <a:blipFill>
                <a:blip r:embed="rId3"/>
                <a:tile tx="0" ty="0" sx="100000" sy="100000" flip="none" algn="tl"/>
              </a:blipFill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ct val="50000"/>
                  </a:spcBef>
                </a:pPr>
                <a:endParaRPr lang="ja-JP" altLang="en-US" sz="1000" b="1" u="sng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33" name="テキスト ボックス 132"/>
              <p:cNvSpPr txBox="1"/>
              <p:nvPr/>
            </p:nvSpPr>
            <p:spPr>
              <a:xfrm>
                <a:off x="6120902" y="4712995"/>
                <a:ext cx="1039347" cy="45367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Only</a:t>
                </a:r>
                <a:r>
                  <a:rPr lang="ja-JP" altLang="en-US" sz="1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　</a:t>
                </a:r>
                <a:r>
                  <a:rPr lang="en-US" altLang="ja-JP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One</a:t>
                </a:r>
                <a:r>
                  <a:rPr lang="ja-JP" altLang="en-US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  <a:r>
                  <a:rPr lang="en-US" altLang="ja-JP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 </a:t>
                </a:r>
              </a:p>
              <a:p>
                <a:pPr algn="ctr"/>
                <a:r>
                  <a:rPr lang="ja-JP" altLang="en-US" sz="1200" b="1" u="sng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世界初の開発</a:t>
                </a:r>
                <a:endParaRPr lang="ja-JP" altLang="en-US" sz="1200" b="1" u="sng" dirty="0">
                  <a:effectLst>
                    <a:glow rad="63500">
                      <a:srgbClr val="FF000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34" name="テキスト ボックス 133"/>
              <p:cNvSpPr txBox="1"/>
              <p:nvPr/>
            </p:nvSpPr>
            <p:spPr>
              <a:xfrm>
                <a:off x="2299656" y="4712995"/>
                <a:ext cx="1036305" cy="453673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ja-JP" sz="1000" b="1" dirty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Number </a:t>
                </a:r>
                <a:r>
                  <a:rPr lang="en-US" altLang="ja-JP" sz="1000" b="1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0ne</a:t>
                </a:r>
              </a:p>
              <a:p>
                <a:pPr algn="ctr"/>
                <a:r>
                  <a:rPr lang="ja-JP" altLang="en-US" sz="1200" b="1" u="sng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非</a:t>
                </a:r>
                <a:r>
                  <a:rPr lang="ja-JP" altLang="en-US" sz="1200" b="1" u="sng" dirty="0">
                    <a:effectLst>
                      <a:glow rad="63500">
                        <a:srgbClr val="FF000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凡</a:t>
                </a:r>
                <a:r>
                  <a:rPr lang="ja-JP" altLang="en-US" sz="1200" b="1" u="sng" dirty="0" smtClean="0">
                    <a:effectLst>
                      <a:glow rad="63500">
                        <a:srgbClr val="FF0000">
                          <a:alpha val="40000"/>
                        </a:srgbClr>
                      </a:glow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な現場力</a:t>
                </a:r>
                <a:endParaRPr lang="ja-JP" altLang="en-US" sz="1200" b="1" u="sng" dirty="0">
                  <a:effectLst>
                    <a:glow rad="63500">
                      <a:srgbClr val="FF0000">
                        <a:alpha val="40000"/>
                      </a:srgb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38" name="テキスト ボックス 137"/>
              <p:cNvSpPr txBox="1"/>
              <p:nvPr/>
            </p:nvSpPr>
            <p:spPr>
              <a:xfrm>
                <a:off x="1434428" y="5399026"/>
                <a:ext cx="469959" cy="291647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200" b="1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基盤</a:t>
                </a:r>
                <a:endParaRPr kumimoji="1" lang="ja-JP" altLang="en-US" sz="12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39" name="テキスト ボックス 138"/>
              <p:cNvSpPr txBox="1"/>
              <p:nvPr/>
            </p:nvSpPr>
            <p:spPr>
              <a:xfrm>
                <a:off x="1674069" y="4303246"/>
                <a:ext cx="613386" cy="486078"/>
              </a:xfrm>
              <a:prstGeom prst="rect">
                <a:avLst/>
              </a:prstGeom>
              <a:solidFill>
                <a:srgbClr val="0066FF"/>
              </a:solidFill>
              <a:ln>
                <a:solidFill>
                  <a:srgbClr val="00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>
                <a:defPPr>
                  <a:defRPr lang="ja-JP"/>
                </a:defPPr>
                <a:lvl1pPr>
                  <a:defRPr sz="1600" b="1">
                    <a:solidFill>
                      <a:schemeClr val="bg1"/>
                    </a:solidFill>
                    <a:latin typeface="HG丸ｺﾞｼｯｸM-PRO" panose="020F0600000000000000" pitchFamily="50" charset="-128"/>
                    <a:ea typeface="HG丸ｺﾞｼｯｸM-PRO" panose="020F0600000000000000" pitchFamily="50" charset="-128"/>
                  </a:defRPr>
                </a:lvl1pPr>
              </a:lstStyle>
              <a:p>
                <a:pPr algn="ctr"/>
                <a:r>
                  <a:rPr lang="ja-JP" altLang="en-US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永続的</a:t>
                </a:r>
                <a:endParaRPr lang="en-US" altLang="ja-JP" sz="12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pPr algn="ctr"/>
                <a:r>
                  <a:rPr lang="ja-JP" altLang="en-US" sz="1200" dirty="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成長</a:t>
                </a:r>
              </a:p>
            </p:txBody>
          </p:sp>
          <p:sp>
            <p:nvSpPr>
              <p:cNvPr id="140" name="テキスト ボックス 139"/>
              <p:cNvSpPr txBox="1"/>
              <p:nvPr/>
            </p:nvSpPr>
            <p:spPr>
              <a:xfrm>
                <a:off x="7124642" y="4278742"/>
                <a:ext cx="613386" cy="486078"/>
              </a:xfrm>
              <a:prstGeom prst="rect">
                <a:avLst/>
              </a:prstGeom>
              <a:solidFill>
                <a:srgbClr val="0066FF"/>
              </a:solidFill>
              <a:ln>
                <a:solidFill>
                  <a:srgbClr val="00000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200" b="1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永続的</a:t>
                </a:r>
                <a:endParaRPr kumimoji="1" lang="en-US" altLang="ja-JP" sz="12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pPr algn="ctr"/>
                <a:r>
                  <a:rPr kumimoji="1" lang="ja-JP" altLang="en-US" sz="1200" b="1" dirty="0" smtClea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成長</a:t>
                </a:r>
                <a:endParaRPr kumimoji="1" lang="ja-JP" altLang="en-US" sz="12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45" name="星 6 144"/>
              <p:cNvSpPr/>
              <p:nvPr/>
            </p:nvSpPr>
            <p:spPr>
              <a:xfrm>
                <a:off x="4162378" y="2646204"/>
                <a:ext cx="1093720" cy="1140095"/>
              </a:xfrm>
              <a:prstGeom prst="star6">
                <a:avLst>
                  <a:gd name="adj" fmla="val 32929"/>
                  <a:gd name="hf" fmla="val 115470"/>
                </a:avLst>
              </a:prstGeom>
              <a:solidFill>
                <a:srgbClr val="FF0066"/>
              </a:solidFill>
              <a:ln>
                <a:solidFill>
                  <a:srgbClr val="FF0066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 dirty="0">
                  <a:effectLst>
                    <a:glow rad="2286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46" name="テキスト ボックス 145"/>
              <p:cNvSpPr txBox="1"/>
              <p:nvPr/>
            </p:nvSpPr>
            <p:spPr>
              <a:xfrm>
                <a:off x="4103349" y="2847608"/>
                <a:ext cx="1220643" cy="74532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 dirty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ダントツ</a:t>
                </a:r>
                <a:endParaRPr lang="en-US" altLang="ja-JP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pPr algn="ctr"/>
                <a:r>
                  <a:rPr lang="ja-JP" alt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深化</a:t>
                </a:r>
                <a:endParaRPr lang="ja-JP" altLang="en-US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48" name="テキスト ボックス 147"/>
              <p:cNvSpPr txBox="1"/>
              <p:nvPr/>
            </p:nvSpPr>
            <p:spPr>
              <a:xfrm>
                <a:off x="3501570" y="5690673"/>
                <a:ext cx="2322539" cy="421268"/>
              </a:xfrm>
              <a:prstGeom prst="rect">
                <a:avLst/>
              </a:prstGeom>
              <a:solidFill>
                <a:srgbClr val="FF0066"/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anchor="ctr">
                <a:spAutoFit/>
              </a:bodyPr>
              <a:lstStyle/>
              <a:p>
                <a:pPr algn="ctr">
                  <a:defRPr/>
                </a:pPr>
                <a:r>
                  <a:rPr lang="ja-JP" alt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安全行動</a:t>
                </a:r>
                <a:r>
                  <a:rPr lang="en-US" altLang="ja-JP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12</a:t>
                </a:r>
                <a:r>
                  <a:rPr lang="ja-JP" altLang="en-US" sz="20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箇条</a:t>
                </a:r>
                <a:endParaRPr lang="en-US" altLang="ja-JP" sz="2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49" name="AutoShape 42"/>
              <p:cNvSpPr>
                <a:spLocks noChangeArrowheads="1"/>
              </p:cNvSpPr>
              <p:nvPr/>
            </p:nvSpPr>
            <p:spPr bwMode="auto">
              <a:xfrm rot="16200000">
                <a:off x="4369497" y="-2396107"/>
                <a:ext cx="1024730" cy="6725092"/>
              </a:xfrm>
              <a:custGeom>
                <a:avLst/>
                <a:gdLst>
                  <a:gd name="G0" fmla="+- 16200 0 0"/>
                  <a:gd name="G1" fmla="+- 5400 0 0"/>
                  <a:gd name="G2" fmla="+- 21600 0 5400"/>
                  <a:gd name="G3" fmla="+- 10800 0 5400"/>
                  <a:gd name="G4" fmla="+- 21600 0 16200"/>
                  <a:gd name="G5" fmla="*/ G4 G3 10800"/>
                  <a:gd name="G6" fmla="+- 21600 0 G5"/>
                  <a:gd name="T0" fmla="*/ 16200 w 21600"/>
                  <a:gd name="T1" fmla="*/ 0 h 21600"/>
                  <a:gd name="T2" fmla="*/ 0 w 21600"/>
                  <a:gd name="T3" fmla="*/ 10800 h 21600"/>
                  <a:gd name="T4" fmla="*/ 16200 w 21600"/>
                  <a:gd name="T5" fmla="*/ 21600 h 21600"/>
                  <a:gd name="T6" fmla="*/ 21600 w 21600"/>
                  <a:gd name="T7" fmla="*/ 1080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5 w 21600"/>
                  <a:gd name="T13" fmla="*/ G1 h 21600"/>
                  <a:gd name="T14" fmla="*/ G6 w 21600"/>
                  <a:gd name="T15" fmla="*/ G2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rgbClr val="F20000">
                  <a:alpha val="72941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wrap="none" anchor="ctr"/>
              <a:lstStyle/>
              <a:p>
                <a:endParaRPr lang="ja-JP" altLang="en-US" sz="100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53" name="テキスト ボックス 152"/>
              <p:cNvSpPr txBox="1"/>
              <p:nvPr/>
            </p:nvSpPr>
            <p:spPr>
              <a:xfrm>
                <a:off x="692854" y="1307247"/>
                <a:ext cx="2603236" cy="55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r>
                  <a:rPr lang="ja-JP" altLang="en-US" sz="2800" b="1" spc="50" dirty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デンソーグループ</a:t>
                </a:r>
              </a:p>
            </p:txBody>
          </p:sp>
          <p:sp>
            <p:nvSpPr>
              <p:cNvPr id="154" name="テキスト ボックス 153"/>
              <p:cNvSpPr txBox="1"/>
              <p:nvPr/>
            </p:nvSpPr>
            <p:spPr>
              <a:xfrm>
                <a:off x="357577" y="715326"/>
                <a:ext cx="2391811" cy="550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pPr algn="ctr"/>
                <a:r>
                  <a:rPr lang="ja-JP" altLang="en-US" sz="2800" b="1" spc="50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トヨタＧ・社会</a:t>
                </a:r>
                <a:endParaRPr lang="ja-JP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55" name="テキスト ボックス 154"/>
              <p:cNvSpPr txBox="1"/>
              <p:nvPr/>
            </p:nvSpPr>
            <p:spPr>
              <a:xfrm>
                <a:off x="972615" y="1855668"/>
                <a:ext cx="1562672" cy="55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soft" dir="tl">
                    <a:rot lat="0" lon="0" rev="0"/>
                  </a:lightRig>
                </a:scene3d>
                <a:sp3d contourW="25400" prstMaterial="matte">
                  <a:bevelT w="25400" h="55880" prst="artDeco"/>
                  <a:contourClr>
                    <a:schemeClr val="accent2">
                      <a:tint val="20000"/>
                    </a:schemeClr>
                  </a:contourClr>
                </a:sp3d>
              </a:bodyPr>
              <a:lstStyle/>
              <a:p>
                <a:r>
                  <a:rPr lang="ja-JP" altLang="en-US" sz="2800" b="1" spc="50" dirty="0" smtClean="0">
                    <a:ln w="11430"/>
                    <a:gradFill>
                      <a:gsLst>
                        <a:gs pos="25000">
                          <a:schemeClr val="accent2">
                            <a:satMod val="155000"/>
                          </a:schemeClr>
                        </a:gs>
                        <a:gs pos="100000">
                          <a:schemeClr val="accent2">
                            <a:shade val="45000"/>
                            <a:satMod val="165000"/>
                          </a:schemeClr>
                        </a:gs>
                      </a:gsLst>
                      <a:lin ang="5400000"/>
                    </a:gradFill>
                    <a:effectLst>
                      <a:outerShdw blurRad="76200" dist="50800" dir="5400000" algn="tl" rotWithShape="0">
                        <a:srgbClr val="000000">
                          <a:alpha val="65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ＤＮＪＰ</a:t>
                </a:r>
                <a:endParaRPr lang="ja-JP" altLang="en-US" sz="2800" b="1" spc="50" dirty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158" name="テキスト ボックス 157"/>
              <p:cNvSpPr txBox="1"/>
              <p:nvPr/>
            </p:nvSpPr>
            <p:spPr>
              <a:xfrm>
                <a:off x="3562741" y="454076"/>
                <a:ext cx="2638712" cy="8749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2400" b="1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ファシリティー</a:t>
                </a:r>
                <a:endParaRPr kumimoji="1" lang="en-US" altLang="ja-JP" sz="24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  <a:p>
                <a:pPr algn="ctr"/>
                <a:r>
                  <a:rPr kumimoji="1" lang="ja-JP" altLang="en-US" sz="2400" b="1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ソリューション　</a:t>
                </a:r>
                <a:r>
                  <a:rPr kumimoji="1" lang="en-US" altLang="ja-JP" sz="2400" b="1" dirty="0" smtClean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No.1</a:t>
                </a:r>
                <a:endParaRPr kumimoji="1" lang="ja-JP" altLang="en-US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</p:grpSp>
        <p:sp>
          <p:nvSpPr>
            <p:cNvPr id="160" name="AutoShape 42"/>
            <p:cNvSpPr>
              <a:spLocks noChangeArrowheads="1"/>
            </p:cNvSpPr>
            <p:nvPr/>
          </p:nvSpPr>
          <p:spPr bwMode="auto">
            <a:xfrm rot="16200000">
              <a:off x="4402808" y="385797"/>
              <a:ext cx="536444" cy="4318593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CCCCFF">
                <a:alpha val="72941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wrap="none" anchor="ctr"/>
            <a:lstStyle/>
            <a:p>
              <a:endParaRPr lang="ja-JP" altLang="en-US" sz="100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161" name="Text Box 43"/>
            <p:cNvSpPr txBox="1">
              <a:spLocks noChangeArrowheads="1"/>
            </p:cNvSpPr>
            <p:nvPr/>
          </p:nvSpPr>
          <p:spPr bwMode="auto">
            <a:xfrm>
              <a:off x="3739032" y="2348880"/>
              <a:ext cx="1773052" cy="307777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ja-JP" sz="1100" dirty="0">
                  <a:ln w="18415" cmpd="sng">
                    <a:solidFill>
                      <a:srgbClr val="7030A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     </a:t>
              </a:r>
              <a:r>
                <a:rPr lang="ja-JP" altLang="en-US" sz="1400" dirty="0" smtClean="0">
                  <a:ln w="18415" cmpd="sng">
                    <a:solidFill>
                      <a:srgbClr val="7030A0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グローバル貢献</a:t>
              </a:r>
              <a:endParaRPr lang="ja-JP" altLang="en-US" sz="1100" dirty="0">
                <a:ln w="18415" cmpd="sng">
                  <a:solidFill>
                    <a:srgbClr val="7030A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163" name="正方形/長方形 162"/>
          <p:cNvSpPr/>
          <p:nvPr/>
        </p:nvSpPr>
        <p:spPr>
          <a:xfrm>
            <a:off x="179512" y="116631"/>
            <a:ext cx="8784976" cy="108012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我々の価値観：現場力で永続的貢献</a:t>
            </a:r>
            <a:endParaRPr lang="ja-JP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425134" y="152008"/>
            <a:ext cx="513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16339" y="765634"/>
            <a:ext cx="3454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「ありがとう・すごい・さすが」</a:t>
            </a:r>
            <a:endParaRPr kumimoji="1" lang="ja-JP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031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正方形/長方形 36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Vision</a:t>
            </a: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：永続的貢献＆成長</a:t>
            </a:r>
          </a:p>
        </p:txBody>
      </p:sp>
      <p:graphicFrame>
        <p:nvGraphicFramePr>
          <p:cNvPr id="6" name="グラフ 5"/>
          <p:cNvGraphicFramePr/>
          <p:nvPr>
            <p:extLst>
              <p:ext uri="{D42A27DB-BD31-4B8C-83A1-F6EECF244321}">
                <p14:modId xmlns:p14="http://schemas.microsoft.com/office/powerpoint/2010/main" val="2004172358"/>
              </p:ext>
            </p:extLst>
          </p:nvPr>
        </p:nvGraphicFramePr>
        <p:xfrm>
          <a:off x="323528" y="1124744"/>
          <a:ext cx="8424936" cy="5688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2483768" y="3284984"/>
            <a:ext cx="91608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ja-JP" altLang="en-US" sz="1200" b="1" spc="50" dirty="0" smtClean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リ</a:t>
            </a:r>
            <a:r>
              <a:rPr lang="ja-JP" altLang="en-US" sz="1200" b="1" spc="50" dirty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ーマ</a:t>
            </a:r>
            <a:r>
              <a:rPr lang="ja-JP" altLang="en-US" sz="1200" b="1" spc="50" dirty="0" smtClean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ン</a:t>
            </a:r>
            <a:r>
              <a:rPr lang="ja-JP" altLang="en-US" sz="1600" b="1" spc="50" dirty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</a:p>
        </p:txBody>
      </p:sp>
      <p:sp>
        <p:nvSpPr>
          <p:cNvPr id="25" name="Line 106"/>
          <p:cNvSpPr>
            <a:spLocks noChangeShapeType="1"/>
          </p:cNvSpPr>
          <p:nvPr/>
        </p:nvSpPr>
        <p:spPr bwMode="auto">
          <a:xfrm>
            <a:off x="1115616" y="2171135"/>
            <a:ext cx="1193872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>
            <a:outerShdw dist="25400" dir="2400000" algn="ctr" rotWithShape="0">
              <a:schemeClr val="bg2">
                <a:lumMod val="60000"/>
                <a:lumOff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defRPr/>
            </a:pP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Line 107"/>
          <p:cNvSpPr>
            <a:spLocks noChangeShapeType="1"/>
          </p:cNvSpPr>
          <p:nvPr/>
        </p:nvSpPr>
        <p:spPr bwMode="auto">
          <a:xfrm>
            <a:off x="2326899" y="2171135"/>
            <a:ext cx="923017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>
            <a:outerShdw dist="25400" dir="2400000" algn="ctr" rotWithShape="0">
              <a:schemeClr val="bg2">
                <a:lumMod val="40000"/>
                <a:lumOff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endParaRPr lang="ja-JP" altLang="en-US" b="1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7" name="Text Box 108"/>
          <p:cNvSpPr txBox="1">
            <a:spLocks noChangeArrowheads="1"/>
          </p:cNvSpPr>
          <p:nvPr/>
        </p:nvSpPr>
        <p:spPr bwMode="auto">
          <a:xfrm>
            <a:off x="2070518" y="1772816"/>
            <a:ext cx="125855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ja-JP" altLang="en-US" sz="1600" b="1" spc="50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構</a:t>
            </a:r>
            <a:r>
              <a:rPr lang="ja-JP" altLang="en-US" sz="1600" b="1" spc="50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造改</a:t>
            </a:r>
            <a:r>
              <a:rPr lang="ja-JP" altLang="en-US" sz="1600" b="1" spc="50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革</a:t>
            </a:r>
            <a:endParaRPr lang="en-US" altLang="ja-JP" sz="1600" b="1" spc="50" dirty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Text Box 109"/>
          <p:cNvSpPr txBox="1">
            <a:spLocks noChangeArrowheads="1"/>
          </p:cNvSpPr>
          <p:nvPr/>
        </p:nvSpPr>
        <p:spPr bwMode="auto">
          <a:xfrm>
            <a:off x="1193820" y="1772816"/>
            <a:ext cx="103746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ja-JP" altLang="en-US" sz="1600" b="1" spc="50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基盤整備</a:t>
            </a:r>
            <a:endParaRPr lang="en-US" altLang="ja-JP" sz="1600" b="1" spc="50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2843808" y="2492896"/>
            <a:ext cx="12066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ja-JP" altLang="en-US" sz="1200" b="1" spc="50" dirty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モノづくり棟</a:t>
            </a:r>
            <a:endParaRPr lang="en-US" altLang="ja-JP" sz="1200" b="1" spc="50" dirty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defRPr/>
            </a:pPr>
            <a:r>
              <a:rPr lang="ja-JP" altLang="en-US" sz="1200" b="1" spc="50" dirty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安</a:t>
            </a:r>
            <a:r>
              <a:rPr lang="ja-JP" altLang="en-US" sz="1200" b="1" spc="50" dirty="0" smtClean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城評</a:t>
            </a:r>
            <a:r>
              <a:rPr lang="ja-JP" altLang="en-US" sz="1200" b="1" spc="50" dirty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価</a:t>
            </a:r>
            <a:r>
              <a:rPr lang="ja-JP" altLang="en-US" sz="1200" b="1" spc="50" dirty="0" smtClean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棟</a:t>
            </a:r>
            <a:r>
              <a:rPr lang="ja-JP" altLang="en-US" sz="1600" b="1" spc="50" dirty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</a:t>
            </a:r>
          </a:p>
        </p:txBody>
      </p:sp>
      <p:sp>
        <p:nvSpPr>
          <p:cNvPr id="30" name="Text Box 102"/>
          <p:cNvSpPr txBox="1">
            <a:spLocks noChangeArrowheads="1"/>
          </p:cNvSpPr>
          <p:nvPr/>
        </p:nvSpPr>
        <p:spPr bwMode="auto">
          <a:xfrm>
            <a:off x="936625" y="980728"/>
            <a:ext cx="163830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単位：億円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endParaRPr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1" name="Text Box 103"/>
          <p:cNvSpPr txBox="1">
            <a:spLocks noChangeArrowheads="1"/>
          </p:cNvSpPr>
          <p:nvPr/>
        </p:nvSpPr>
        <p:spPr bwMode="auto">
          <a:xfrm>
            <a:off x="108570" y="908720"/>
            <a:ext cx="93503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売上</a:t>
            </a:r>
          </a:p>
        </p:txBody>
      </p:sp>
      <p:sp>
        <p:nvSpPr>
          <p:cNvPr id="32" name="Text Box 104"/>
          <p:cNvSpPr txBox="1">
            <a:spLocks noChangeArrowheads="1"/>
          </p:cNvSpPr>
          <p:nvPr/>
        </p:nvSpPr>
        <p:spPr bwMode="auto">
          <a:xfrm>
            <a:off x="8100441" y="908720"/>
            <a:ext cx="10080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利</a:t>
            </a:r>
            <a:r>
              <a:rPr lang="ja-JP" altLang="en-US" sz="14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益</a:t>
            </a:r>
            <a:endParaRPr lang="ja-JP" altLang="en-US" sz="14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3" name="Line 107"/>
          <p:cNvSpPr>
            <a:spLocks noChangeShapeType="1"/>
          </p:cNvSpPr>
          <p:nvPr/>
        </p:nvSpPr>
        <p:spPr bwMode="auto">
          <a:xfrm>
            <a:off x="3249916" y="2171135"/>
            <a:ext cx="111353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med" len="med"/>
            <a:tailEnd type="triangle" w="med" len="med"/>
          </a:ln>
          <a:effectLst>
            <a:outerShdw dist="25400" dir="2400000" algn="ctr" rotWithShape="0">
              <a:schemeClr val="bg2">
                <a:lumMod val="40000"/>
                <a:lumOff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endParaRPr lang="ja-JP" altLang="en-US" b="1" spc="5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4" name="Text Box 108"/>
          <p:cNvSpPr txBox="1">
            <a:spLocks noChangeArrowheads="1"/>
          </p:cNvSpPr>
          <p:nvPr/>
        </p:nvSpPr>
        <p:spPr bwMode="auto">
          <a:xfrm>
            <a:off x="3340135" y="1772816"/>
            <a:ext cx="125066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ja-JP" altLang="en-US" sz="1600" b="1" spc="50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競争力強化</a:t>
            </a:r>
            <a:endParaRPr lang="en-US" altLang="ja-JP" sz="1600" b="1" spc="50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36625" y="3696710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65.0</a:t>
            </a:r>
            <a:endParaRPr kumimoji="1" lang="ja-JP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802561" y="299695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94.1</a:t>
            </a:r>
            <a:endParaRPr kumimoji="1" lang="ja-JP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267744" y="3835209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69.0</a:t>
            </a:r>
            <a:endParaRPr kumimoji="1" lang="ja-JP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635896" y="2924944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97.0</a:t>
            </a:r>
            <a:endParaRPr kumimoji="1" lang="ja-JP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3932231" y="353028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88.2</a:t>
            </a:r>
            <a:endParaRPr kumimoji="1" lang="ja-JP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4237873" y="3284984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91.7</a:t>
            </a:r>
            <a:endParaRPr kumimoji="1" lang="ja-JP" altLang="en-US" sz="1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4" name="Text Box 105"/>
          <p:cNvSpPr txBox="1">
            <a:spLocks noChangeArrowheads="1"/>
          </p:cNvSpPr>
          <p:nvPr/>
        </p:nvSpPr>
        <p:spPr bwMode="auto">
          <a:xfrm>
            <a:off x="1614077" y="2636912"/>
            <a:ext cx="9271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ja-JP" altLang="en-US" sz="1200" b="1" spc="50" dirty="0" smtClean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外販箱物</a:t>
            </a:r>
            <a:r>
              <a:rPr lang="ja-JP" altLang="en-US" sz="1200" b="1" spc="50" dirty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ja-JP" altLang="en-US" sz="1200" b="1" spc="50" dirty="0" smtClean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　</a:t>
            </a:r>
            <a:endParaRPr lang="en-US" altLang="ja-JP" sz="1200" b="1" spc="50" dirty="0" smtClean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>
              <a:defRPr/>
            </a:pPr>
            <a:r>
              <a:rPr lang="ja-JP" altLang="en-US" sz="1200" b="1" spc="50" dirty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200" b="1" spc="50" dirty="0" smtClean="0">
                <a:ln w="11430"/>
                <a:solidFill>
                  <a:schemeClr val="accent4">
                    <a:lumMod val="5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endParaRPr lang="ja-JP" altLang="en-US" sz="1200" b="1" spc="50" dirty="0">
              <a:ln w="11430"/>
              <a:solidFill>
                <a:schemeClr val="accent4">
                  <a:lumMod val="5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8" name="Text Box 108"/>
          <p:cNvSpPr txBox="1">
            <a:spLocks noChangeArrowheads="1"/>
          </p:cNvSpPr>
          <p:nvPr/>
        </p:nvSpPr>
        <p:spPr bwMode="auto">
          <a:xfrm>
            <a:off x="4750944" y="1052736"/>
            <a:ext cx="2557360" cy="954107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ffectLst>
            <a:glow rad="1397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ja-JP" altLang="en-US" sz="2800" b="1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ﾊﾟﾗﾀﾞｲﾑﾁｪﾝｼﾞ</a:t>
            </a:r>
            <a:endParaRPr lang="en-US" altLang="ja-JP" sz="2800" b="1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defRPr/>
            </a:pPr>
            <a:r>
              <a:rPr lang="ja-JP" altLang="en-US" sz="2800" b="1" u="sng" spc="50" dirty="0" smtClean="0">
                <a:ln w="11430"/>
                <a:solidFill>
                  <a:srgbClr val="C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貢献の拡大</a:t>
            </a:r>
            <a:endParaRPr lang="en-US" altLang="ja-JP" sz="2800" b="1" u="sng" spc="50" dirty="0" smtClean="0">
              <a:ln w="11430"/>
              <a:solidFill>
                <a:srgbClr val="C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320599" y="217220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102.0</a:t>
            </a:r>
            <a:endParaRPr kumimoji="1" lang="ja-JP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202867" y="3807286"/>
            <a:ext cx="3012190" cy="9388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■個別事業</a:t>
            </a:r>
            <a:endParaRPr lang="en-US" altLang="ja-JP" sz="1600" b="1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ファシリティーソリューション</a:t>
            </a:r>
            <a:endParaRPr lang="en-US" altLang="ja-JP" sz="1600" b="1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社会に貢献する企業</a:t>
            </a:r>
            <a:endParaRPr lang="en-US" altLang="ja-JP" sz="1600" b="1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512948" y="1913355"/>
            <a:ext cx="3723357" cy="1185222"/>
          </a:xfrm>
          <a:prstGeom prst="straightConnector1">
            <a:avLst/>
          </a:prstGeom>
          <a:noFill/>
          <a:ln w="57150">
            <a:solidFill>
              <a:srgbClr val="0000FF"/>
            </a:solidFill>
            <a:round/>
            <a:headEnd type="oval" w="med" len="med"/>
            <a:tailEnd type="triangle" w="med" len="med"/>
          </a:ln>
          <a:effectLst>
            <a:outerShdw dist="25400" dir="2400000" algn="ctr" rotWithShape="0">
              <a:schemeClr val="bg2">
                <a:lumMod val="40000"/>
                <a:lumOff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テキスト ボックス 8"/>
          <p:cNvSpPr txBox="1"/>
          <p:nvPr/>
        </p:nvSpPr>
        <p:spPr>
          <a:xfrm rot="20497278">
            <a:off x="5901321" y="2355653"/>
            <a:ext cx="1975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spc="50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個別：年</a:t>
            </a:r>
            <a:r>
              <a:rPr lang="ja-JP" altLang="en-US" sz="1600" b="1" spc="50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率３％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5202867" y="5445224"/>
            <a:ext cx="3012189" cy="7018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■年間委託</a:t>
            </a:r>
            <a:endParaRPr lang="en-US" altLang="ja-JP" sz="16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生産性向上⇒</a:t>
            </a:r>
            <a:r>
              <a:rPr lang="ja-JP" altLang="en-US" sz="1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貢</a:t>
            </a:r>
            <a:r>
              <a:rPr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献ﾄﾞﾒｲﾝ拡大</a:t>
            </a:r>
            <a:endParaRPr lang="en-US" altLang="ja-JP" sz="1600" b="1" dirty="0" smtClean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7954409" y="2353327"/>
            <a:ext cx="521297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121</a:t>
            </a:r>
            <a:endParaRPr kumimoji="1" lang="ja-JP" altLang="en-US" sz="14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4482382" y="5115436"/>
            <a:ext cx="3735777" cy="0"/>
          </a:xfrm>
          <a:prstGeom prst="straightConnector1">
            <a:avLst/>
          </a:prstGeom>
          <a:noFill/>
          <a:ln w="57150">
            <a:solidFill>
              <a:srgbClr val="0000FF"/>
            </a:solidFill>
            <a:round/>
            <a:headEnd type="oval" w="med" len="med"/>
            <a:tailEnd type="triangle" w="med" len="med"/>
          </a:ln>
          <a:effectLst>
            <a:outerShdw dist="25400" dir="2400000" algn="ctr" rotWithShape="0">
              <a:schemeClr val="bg2">
                <a:lumMod val="40000"/>
                <a:lumOff val="6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テキスト ボックス 45"/>
          <p:cNvSpPr txBox="1"/>
          <p:nvPr/>
        </p:nvSpPr>
        <p:spPr>
          <a:xfrm>
            <a:off x="6600230" y="2833191"/>
            <a:ext cx="521297" cy="30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110</a:t>
            </a:r>
            <a:endParaRPr kumimoji="1" lang="ja-JP" altLang="en-US" sz="14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8425134" y="152008"/>
            <a:ext cx="513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6/10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4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Action</a:t>
            </a: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：貢献の拡大</a:t>
            </a:r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84831"/>
              </p:ext>
            </p:extLst>
          </p:nvPr>
        </p:nvGraphicFramePr>
        <p:xfrm>
          <a:off x="179511" y="6175014"/>
          <a:ext cx="8784977" cy="64008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8784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5774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ファシリティーソリューション </a:t>
                      </a:r>
                      <a:r>
                        <a:rPr kumimoji="1" lang="en-US" altLang="ja-JP" sz="3600" kern="12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NO.1</a:t>
                      </a:r>
                      <a:endParaRPr kumimoji="1" lang="ja-JP" altLang="en-US" sz="3600" b="1" kern="1200" dirty="0" smtClean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8425134" y="152008"/>
            <a:ext cx="513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7/10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75626"/>
              </p:ext>
            </p:extLst>
          </p:nvPr>
        </p:nvGraphicFramePr>
        <p:xfrm>
          <a:off x="179513" y="899194"/>
          <a:ext cx="8784976" cy="52827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768">
                <a:tc gridSpan="2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kern="1200" dirty="0" smtClean="0">
                          <a:solidFill>
                            <a:schemeClr val="bg1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デンソーグループ競争力・ブランド力向上への貢献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1" dirty="0" smtClean="0">
                        <a:solidFill>
                          <a:schemeClr val="bg1"/>
                        </a:solidFill>
                        <a:latin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5088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</a:t>
                      </a:r>
                      <a:r>
                        <a:rPr kumimoji="1" lang="ja-JP" altLang="en-US" sz="2400" b="1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建設の深化</a:t>
                      </a:r>
                      <a:endParaRPr kumimoji="1" lang="en-US" altLang="ja-JP" sz="2400" b="1" u="sng" kern="1200" dirty="0" smtClean="0">
                        <a:solidFill>
                          <a:srgbClr val="0033CC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ポストダントツ工場</a:t>
                      </a:r>
                      <a:endParaRPr kumimoji="1" lang="en-US" altLang="ja-JP" sz="2400" b="1" kern="1200" dirty="0" smtClean="0">
                        <a:solidFill>
                          <a:srgbClr val="0033CC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□ＤＮグループ生産再編への貢献拡大</a:t>
                      </a:r>
                      <a:endParaRPr kumimoji="1" lang="en-US" altLang="ja-JP" sz="2000" b="1" kern="12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□工場環境改善への貢献拡大</a:t>
                      </a:r>
                      <a:endParaRPr kumimoji="1" lang="en-US" altLang="ja-JP" sz="2000" b="1" kern="12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□働き方大改革への貢献拡大</a:t>
                      </a:r>
                      <a:endParaRPr kumimoji="1" lang="ja-JP" altLang="en-US" sz="2000" b="1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5088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</a:t>
                      </a:r>
                      <a:r>
                        <a:rPr kumimoji="1" lang="ja-JP" altLang="en-US" sz="2400" b="1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環境の深化</a:t>
                      </a:r>
                      <a:endParaRPr kumimoji="1" lang="en-US" altLang="ja-JP" sz="2400" b="1" u="sng" kern="1200" dirty="0" smtClean="0">
                        <a:solidFill>
                          <a:srgbClr val="0033CC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</a:t>
                      </a:r>
                      <a:r>
                        <a:rPr kumimoji="1" lang="en-US" altLang="ja-JP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Eco</a:t>
                      </a: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Ｖ</a:t>
                      </a:r>
                      <a:r>
                        <a:rPr kumimoji="1" lang="en-US" altLang="ja-JP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ision</a:t>
                      </a: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達成シナリオ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□統合視点で牽引　</a:t>
                      </a:r>
                      <a:r>
                        <a:rPr kumimoji="1" lang="en-US" altLang="ja-JP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【</a:t>
                      </a:r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点・線・面・立体</a:t>
                      </a:r>
                      <a:r>
                        <a:rPr kumimoji="1" lang="en-US" altLang="ja-JP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】</a:t>
                      </a:r>
                    </a:p>
                    <a:p>
                      <a:pPr algn="l"/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（省エネ・水資源・緑化）</a:t>
                      </a:r>
                      <a:endParaRPr kumimoji="1" lang="en-US" altLang="ja-JP" sz="2000" b="1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508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</a:t>
                      </a:r>
                      <a:r>
                        <a:rPr kumimoji="1" lang="ja-JP" altLang="en-US" sz="2400" b="1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運転保全の深化</a:t>
                      </a:r>
                    </a:p>
                    <a:p>
                      <a:pPr marL="0" algn="l" defTabSz="914400" rtl="0" eaLnBrk="1" latinLnBrk="0" hangingPunct="1"/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運転保全のｽｰﾊﾟｰ高度化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□運転業務変革により新たな領域に貢献</a:t>
                      </a:r>
                      <a:endParaRPr kumimoji="1" lang="en-US" altLang="ja-JP" sz="2000" b="1" kern="12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□マルチ人材と部門連携で倍速化</a:t>
                      </a:r>
                      <a:endParaRPr kumimoji="1" lang="en-US" altLang="ja-JP" sz="2000" b="1" kern="1200" dirty="0" smtClean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□保全マネージメント競争力</a:t>
                      </a:r>
                      <a:r>
                        <a:rPr kumimoji="1" lang="en-US" altLang="ja-JP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NO.1</a:t>
                      </a:r>
                      <a:endParaRPr kumimoji="1" lang="ja-JP" altLang="en-US" sz="2000" b="1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5981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■グロ</a:t>
                      </a:r>
                      <a:r>
                        <a:rPr kumimoji="1" lang="ja-JP" altLang="en-US" sz="2400" b="1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ーバルＦＭの深化</a:t>
                      </a: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地域･個社自立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□海外：地域主導のＦＭ活動強化</a:t>
                      </a:r>
                    </a:p>
                    <a:p>
                      <a:pPr algn="l"/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□国内：特性に応じたダイレクト支援</a:t>
                      </a:r>
                      <a:endParaRPr kumimoji="1" lang="ja-JP" altLang="en-US" sz="2000" b="1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5088">
                <a:tc>
                  <a:txBody>
                    <a:bodyPr/>
                    <a:lstStyle/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■</a:t>
                      </a:r>
                      <a:r>
                        <a:rPr kumimoji="1" lang="ja-JP" altLang="en-US" sz="2400" b="1" u="sng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磐石な基盤の定着</a:t>
                      </a:r>
                    </a:p>
                    <a:p>
                      <a:pPr marL="0" marR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b="1" kern="1200" dirty="0" smtClean="0">
                          <a:solidFill>
                            <a:srgbClr val="0033CC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　　仕事を通じて幸せになろう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□「安全・品質・環境」真の定着</a:t>
                      </a:r>
                    </a:p>
                    <a:p>
                      <a:pPr algn="l"/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□人材育成</a:t>
                      </a:r>
                      <a:r>
                        <a:rPr kumimoji="1" lang="en-US" altLang="ja-JP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PDCA</a:t>
                      </a:r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の質・スピード</a:t>
                      </a:r>
                      <a:r>
                        <a:rPr kumimoji="1" lang="en-US" altLang="ja-JP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UP</a:t>
                      </a:r>
                    </a:p>
                    <a:p>
                      <a:pPr algn="l"/>
                      <a:r>
                        <a:rPr kumimoji="1" lang="en-US" altLang="ja-JP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□</a:t>
                      </a:r>
                      <a:r>
                        <a:rPr kumimoji="1" lang="ja-JP" altLang="en-US" sz="2000" b="1" kern="1200" dirty="0" smtClean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安全・スピリット・コンプライアンス・健康</a:t>
                      </a:r>
                      <a:endParaRPr kumimoji="1" lang="ja-JP" altLang="en-US" sz="2000" b="1" kern="1200" dirty="0" smtClean="0">
                        <a:solidFill>
                          <a:schemeClr val="tx1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動作設定ボタン : 戻る/前へ 7">
            <a:hlinkClick r:id="rId2" action="ppaction://hlinkpres?slideindex=4&amp;slidetitle=２．21年の目指す姿" highlightClick="1"/>
          </p:cNvPr>
          <p:cNvSpPr/>
          <p:nvPr/>
        </p:nvSpPr>
        <p:spPr>
          <a:xfrm>
            <a:off x="8425134" y="6474719"/>
            <a:ext cx="462226" cy="212285"/>
          </a:xfrm>
          <a:prstGeom prst="actionButtonBackPreviou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890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グラフ 88"/>
          <p:cNvGraphicFramePr/>
          <p:nvPr>
            <p:extLst>
              <p:ext uri="{D42A27DB-BD31-4B8C-83A1-F6EECF244321}">
                <p14:modId xmlns:p14="http://schemas.microsoft.com/office/powerpoint/2010/main" val="2313649098"/>
              </p:ext>
            </p:extLst>
          </p:nvPr>
        </p:nvGraphicFramePr>
        <p:xfrm>
          <a:off x="88662" y="878059"/>
          <a:ext cx="4227296" cy="23939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6" name="正方形/長方形 85"/>
          <p:cNvSpPr/>
          <p:nvPr/>
        </p:nvSpPr>
        <p:spPr>
          <a:xfrm>
            <a:off x="179512" y="116631"/>
            <a:ext cx="8784976" cy="700692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shade val="30000"/>
                  <a:satMod val="115000"/>
                </a:schemeClr>
              </a:gs>
              <a:gs pos="50000">
                <a:schemeClr val="accent1">
                  <a:shade val="30000"/>
                  <a:satMod val="115000"/>
                  <a:shade val="67500"/>
                  <a:satMod val="115000"/>
                </a:schemeClr>
              </a:gs>
              <a:gs pos="100000">
                <a:schemeClr val="accent1">
                  <a:shade val="30000"/>
                  <a:satMod val="11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Action</a:t>
            </a:r>
            <a:r>
              <a:rPr lang="ja-JP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：貢献の拡大</a:t>
            </a:r>
            <a:r>
              <a:rPr lang="ja-JP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lang="en-US" altLang="ja-JP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SQCD+</a:t>
            </a:r>
            <a:r>
              <a:rPr lang="ja-JP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ﾌﾞﾗﾝﾄﾞ力）</a:t>
            </a:r>
          </a:p>
        </p:txBody>
      </p:sp>
      <p:pic>
        <p:nvPicPr>
          <p:cNvPr id="49" name="Picture 4" descr="C:\Users\10001111865\Desktop\100OLYMP\Resized\P921000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237" y="2596546"/>
            <a:ext cx="1818935" cy="9764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グループ化 82"/>
          <p:cNvGrpSpPr/>
          <p:nvPr/>
        </p:nvGrpSpPr>
        <p:grpSpPr>
          <a:xfrm>
            <a:off x="88661" y="980728"/>
            <a:ext cx="3115187" cy="5944764"/>
            <a:chOff x="78028" y="-1707940"/>
            <a:chExt cx="3115187" cy="5944764"/>
          </a:xfrm>
        </p:grpSpPr>
        <p:sp>
          <p:nvSpPr>
            <p:cNvPr id="5" name="テキスト ボックス 4"/>
            <p:cNvSpPr txBox="1"/>
            <p:nvPr/>
          </p:nvSpPr>
          <p:spPr>
            <a:xfrm>
              <a:off x="78028" y="1079158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【</a:t>
              </a:r>
              <a:r>
                <a:rPr kumimoji="1" lang="ja-JP" altLang="en-US" sz="11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億円</a:t>
              </a:r>
              <a:r>
                <a:rPr kumimoji="1" lang="en-US" altLang="ja-JP" sz="1100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】</a:t>
              </a:r>
              <a:endParaRPr kumimoji="1"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graphicFrame>
          <p:nvGraphicFramePr>
            <p:cNvPr id="7" name="グラフ 6"/>
            <p:cNvGraphicFramePr/>
            <p:nvPr>
              <p:extLst>
                <p:ext uri="{D42A27DB-BD31-4B8C-83A1-F6EECF244321}">
                  <p14:modId xmlns:p14="http://schemas.microsoft.com/office/powerpoint/2010/main" val="177295264"/>
                </p:ext>
              </p:extLst>
            </p:nvPr>
          </p:nvGraphicFramePr>
          <p:xfrm>
            <a:off x="203176" y="1512687"/>
            <a:ext cx="2856656" cy="27241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52" name="右矢印 51"/>
            <p:cNvSpPr/>
            <p:nvPr/>
          </p:nvSpPr>
          <p:spPr>
            <a:xfrm rot="2382800">
              <a:off x="1521649" y="1860903"/>
              <a:ext cx="558409" cy="309902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901912" y="995597"/>
              <a:ext cx="2075279" cy="3132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磐石な基盤定着</a:t>
              </a:r>
              <a:endParaRPr kumimoji="1" lang="ja-JP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58" name="テキスト ボックス 57"/>
            <p:cNvSpPr txBox="1"/>
            <p:nvPr/>
          </p:nvSpPr>
          <p:spPr>
            <a:xfrm>
              <a:off x="1824422" y="2324508"/>
              <a:ext cx="1091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ｸﾞﾙｰﾌﾟ会社</a:t>
              </a:r>
              <a:endParaRPr kumimoji="1"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1930059" y="2823677"/>
              <a:ext cx="1091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事業部</a:t>
              </a:r>
              <a:endParaRPr kumimoji="1" lang="ja-JP" altLang="en-US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0" name="テキスト ボックス 59"/>
            <p:cNvSpPr txBox="1"/>
            <p:nvPr/>
          </p:nvSpPr>
          <p:spPr>
            <a:xfrm>
              <a:off x="2006538" y="3337938"/>
              <a:ext cx="10913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b="1" dirty="0" smtClea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施設</a:t>
              </a:r>
              <a:endParaRPr kumimoji="1" lang="ja-JP" altLang="en-US" sz="1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87" name="正方形/長方形 86"/>
            <p:cNvSpPr/>
            <p:nvPr/>
          </p:nvSpPr>
          <p:spPr>
            <a:xfrm>
              <a:off x="685887" y="-1707940"/>
              <a:ext cx="2507328" cy="3132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運転保全のスーパー高度化</a:t>
              </a:r>
              <a:endParaRPr kumimoji="1" lang="ja-JP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1" name="正方形/長方形 90"/>
            <p:cNvSpPr/>
            <p:nvPr/>
          </p:nvSpPr>
          <p:spPr>
            <a:xfrm>
              <a:off x="795996" y="1181388"/>
              <a:ext cx="2075279" cy="3132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グローバル</a:t>
              </a:r>
              <a:r>
                <a:rPr kumimoji="1" lang="en-US" altLang="ja-JP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FM</a:t>
              </a:r>
              <a:r>
                <a:rPr kumimoji="1" lang="ja-JP" alt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進化</a:t>
              </a:r>
              <a:endParaRPr kumimoji="1" lang="ja-JP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93" name="正方形/長方形 92"/>
            <p:cNvSpPr/>
            <p:nvPr/>
          </p:nvSpPr>
          <p:spPr>
            <a:xfrm>
              <a:off x="685888" y="1356044"/>
              <a:ext cx="2075279" cy="3132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施設総費用の低減</a:t>
              </a:r>
              <a:endParaRPr kumimoji="1" lang="ja-JP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62" name="グループ化 61"/>
          <p:cNvGrpSpPr/>
          <p:nvPr/>
        </p:nvGrpSpPr>
        <p:grpSpPr>
          <a:xfrm>
            <a:off x="4207748" y="1024643"/>
            <a:ext cx="3304177" cy="1967954"/>
            <a:chOff x="6614844" y="3874273"/>
            <a:chExt cx="3304177" cy="1967954"/>
          </a:xfrm>
        </p:grpSpPr>
        <p:sp>
          <p:nvSpPr>
            <p:cNvPr id="63" name="テキスト ボックス 62"/>
            <p:cNvSpPr txBox="1"/>
            <p:nvPr/>
          </p:nvSpPr>
          <p:spPr>
            <a:xfrm>
              <a:off x="6614844" y="4071762"/>
              <a:ext cx="130035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u="sng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◇ＥＭＳ</a:t>
              </a:r>
              <a:endParaRPr lang="en-US" altLang="ja-JP" sz="16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r>
                <a:rPr lang="ja-JP" altLang="en-US" sz="1600" b="1" u="sng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◇ＩｏＴ</a:t>
              </a:r>
              <a:endParaRPr lang="en-US" altLang="ja-JP" sz="16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r>
                <a:rPr kumimoji="1" lang="ja-JP" altLang="en-US" sz="1600" b="1" u="sng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◇マルチ人材</a:t>
              </a:r>
              <a:endParaRPr kumimoji="1" lang="en-US" altLang="ja-JP" sz="16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r>
                <a:rPr lang="ja-JP" altLang="en-US" sz="1600" b="1" u="sng" dirty="0" smtClean="0">
                  <a:solidFill>
                    <a:srgbClr val="C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◇応受援</a:t>
              </a:r>
              <a:endParaRPr kumimoji="1" lang="ja-JP" altLang="en-US" sz="16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64" name="円/楕円 63"/>
            <p:cNvSpPr/>
            <p:nvPr/>
          </p:nvSpPr>
          <p:spPr>
            <a:xfrm>
              <a:off x="8061480" y="4171828"/>
              <a:ext cx="1453048" cy="119082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65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0189" y="4020341"/>
              <a:ext cx="504056" cy="348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 Box 515"/>
            <p:cNvSpPr txBox="1">
              <a:spLocks noChangeArrowheads="1"/>
            </p:cNvSpPr>
            <p:nvPr/>
          </p:nvSpPr>
          <p:spPr bwMode="auto">
            <a:xfrm>
              <a:off x="8328584" y="4317240"/>
              <a:ext cx="96372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ja-JP" altLang="en-US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解析・最適化</a:t>
              </a:r>
              <a:endParaRPr lang="ja-JP" altLang="en-US" sz="11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2108" y="3874273"/>
              <a:ext cx="669192" cy="378472"/>
            </a:xfrm>
            <a:prstGeom prst="rect">
              <a:avLst/>
            </a:prstGeom>
          </p:spPr>
        </p:pic>
        <p:pic>
          <p:nvPicPr>
            <p:cNvPr id="68" name="Picture 14" descr="C:\Users\10097FS00010\AppData\Local\Microsoft\Windows\Temporary Internet Files\Content.IE5\MBWH4MQU\gatag-00006751[1]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4653" y="4572062"/>
              <a:ext cx="508021" cy="370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Text Box 515"/>
            <p:cNvSpPr txBox="1">
              <a:spLocks noChangeArrowheads="1"/>
            </p:cNvSpPr>
            <p:nvPr/>
          </p:nvSpPr>
          <p:spPr bwMode="auto">
            <a:xfrm>
              <a:off x="8599243" y="4898072"/>
              <a:ext cx="466794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ja-JP" altLang="en-US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工場</a:t>
              </a:r>
              <a:endParaRPr lang="ja-JP" altLang="en-US" sz="11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70" name="図 6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216" y="4715843"/>
              <a:ext cx="371116" cy="267549"/>
            </a:xfrm>
            <a:prstGeom prst="rect">
              <a:avLst/>
            </a:prstGeom>
          </p:spPr>
        </p:pic>
        <p:pic>
          <p:nvPicPr>
            <p:cNvPr id="71" name="図 7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0078" y="4586923"/>
              <a:ext cx="331314" cy="289357"/>
            </a:xfrm>
            <a:prstGeom prst="rect">
              <a:avLst/>
            </a:prstGeom>
          </p:spPr>
        </p:pic>
        <p:sp>
          <p:nvSpPr>
            <p:cNvPr id="72" name="Text Box 515"/>
            <p:cNvSpPr txBox="1">
              <a:spLocks noChangeArrowheads="1"/>
            </p:cNvSpPr>
            <p:nvPr/>
          </p:nvSpPr>
          <p:spPr bwMode="auto">
            <a:xfrm>
              <a:off x="7833153" y="4929032"/>
              <a:ext cx="821059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ja-JP" altLang="en-US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データ収集</a:t>
              </a:r>
              <a:endParaRPr lang="ja-JP" altLang="en-US" sz="11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sp>
          <p:nvSpPr>
            <p:cNvPr id="73" name="Text Box 515"/>
            <p:cNvSpPr txBox="1">
              <a:spLocks noChangeArrowheads="1"/>
            </p:cNvSpPr>
            <p:nvPr/>
          </p:nvSpPr>
          <p:spPr bwMode="auto">
            <a:xfrm>
              <a:off x="9170098" y="4929032"/>
              <a:ext cx="74892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ja-JP" altLang="en-US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自動切替</a:t>
              </a:r>
              <a:endParaRPr lang="ja-JP" altLang="en-US" sz="11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74" name="Picture 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4521" y="4696255"/>
              <a:ext cx="186779" cy="287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1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381" y="4547228"/>
              <a:ext cx="432023" cy="288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 Box 515"/>
            <p:cNvSpPr txBox="1">
              <a:spLocks noChangeArrowheads="1"/>
            </p:cNvSpPr>
            <p:nvPr/>
          </p:nvSpPr>
          <p:spPr bwMode="auto">
            <a:xfrm>
              <a:off x="8421823" y="5411340"/>
              <a:ext cx="86113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 type="none" w="sm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ja-JP" altLang="en-US" sz="11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コントロ</a:t>
              </a:r>
              <a:r>
                <a:rPr lang="ja-JP" altLang="en-US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ール</a:t>
              </a:r>
              <a:endParaRPr lang="en-US" altLang="ja-JP" sz="11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algn="l"/>
              <a:r>
                <a:rPr lang="en-US" altLang="ja-JP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FS-DECS</a:t>
              </a:r>
              <a:endParaRPr lang="ja-JP" altLang="en-US" sz="11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grpSp>
          <p:nvGrpSpPr>
            <p:cNvPr id="77" name="Group 13"/>
            <p:cNvGrpSpPr>
              <a:grpSpLocks/>
            </p:cNvGrpSpPr>
            <p:nvPr/>
          </p:nvGrpSpPr>
          <p:grpSpPr bwMode="auto">
            <a:xfrm>
              <a:off x="8507049" y="5167750"/>
              <a:ext cx="629470" cy="397746"/>
              <a:chOff x="385" y="3348"/>
              <a:chExt cx="703" cy="416"/>
            </a:xfrm>
          </p:grpSpPr>
          <p:grpSp>
            <p:nvGrpSpPr>
              <p:cNvPr id="78" name="Group 14"/>
              <p:cNvGrpSpPr>
                <a:grpSpLocks/>
              </p:cNvGrpSpPr>
              <p:nvPr/>
            </p:nvGrpSpPr>
            <p:grpSpPr bwMode="auto">
              <a:xfrm>
                <a:off x="695" y="3348"/>
                <a:ext cx="393" cy="416"/>
                <a:chOff x="1429" y="444"/>
                <a:chExt cx="393" cy="416"/>
              </a:xfrm>
            </p:grpSpPr>
            <p:graphicFrame>
              <p:nvGraphicFramePr>
                <p:cNvPr id="80" name="Object 1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985271325"/>
                    </p:ext>
                  </p:extLst>
                </p:nvPr>
              </p:nvGraphicFramePr>
              <p:xfrm>
                <a:off x="1429" y="452"/>
                <a:ext cx="252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689" name="Clip" r:id="rId13" imgW="3602520" imgH="3657600" progId="MS_ClipArt_Gallery.5">
                        <p:embed/>
                      </p:oleObj>
                    </mc:Choice>
                    <mc:Fallback>
                      <p:oleObj name="Clip" r:id="rId13" imgW="3602520" imgH="3657600" progId="MS_ClipArt_Gallery.5">
                        <p:embed/>
                        <p:pic>
                          <p:nvPicPr>
                            <p:cNvPr id="0" name=""/>
                            <p:cNvPicPr preferRelativeResize="0">
                              <a:picLocks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429" y="452"/>
                              <a:ext cx="252" cy="2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00CC99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8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676" y="556"/>
                  <a:ext cx="145" cy="3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FF0000"/>
                      </a:solidFill>
                      <a:prstDash val="dash"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/>
                <a:lstStyle/>
                <a:p>
                  <a:pPr algn="just" eaLnBrk="0" hangingPunct="0"/>
                  <a:endParaRPr kumimoji="0" lang="ja-JP" altLang="ja-JP" sz="1000"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  <p:graphicFrame>
              <p:nvGraphicFramePr>
                <p:cNvPr id="82" name="Object 1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21860052"/>
                    </p:ext>
                  </p:extLst>
                </p:nvPr>
              </p:nvGraphicFramePr>
              <p:xfrm>
                <a:off x="1678" y="444"/>
                <a:ext cx="144" cy="28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690" r:id="rId15" imgW="263525" imgH="403225" progId="MS_ClipArt_Gallery.5">
                        <p:embed/>
                      </p:oleObj>
                    </mc:Choice>
                    <mc:Fallback>
                      <p:oleObj r:id="rId15" imgW="263525" imgH="403225" progId="MS_ClipArt_Gallery.5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678" y="444"/>
                              <a:ext cx="144" cy="2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79" name="Object 18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62463021"/>
                  </p:ext>
                </p:extLst>
              </p:nvPr>
            </p:nvGraphicFramePr>
            <p:xfrm>
              <a:off x="385" y="3355"/>
              <a:ext cx="284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691" name="Clip" r:id="rId17" imgW="3602520" imgH="3657600" progId="MS_ClipArt_Gallery.5">
                      <p:embed/>
                    </p:oleObj>
                  </mc:Choice>
                  <mc:Fallback>
                    <p:oleObj name="Clip" r:id="rId17" imgW="3602520" imgH="3657600" progId="MS_ClipArt_Gallery.5">
                      <p:embed/>
                      <p:pic>
                        <p:nvPicPr>
                          <p:cNvPr id="0" name=""/>
                          <p:cNvPicPr preferRelativeResize="0">
                            <a:picLocks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5" y="3355"/>
                            <a:ext cx="284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00CC99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84" name="Picture 29" descr="FQ2シリーズ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8" t="15438" r="8330" b="17308"/>
          <a:stretch/>
        </p:blipFill>
        <p:spPr bwMode="auto">
          <a:xfrm>
            <a:off x="7812360" y="998082"/>
            <a:ext cx="777293" cy="62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3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316" y="1737293"/>
            <a:ext cx="1454172" cy="75208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" name="Picture 21" descr="Z:\32.省エネ・IT部\23.IT G\10.DECS工事\DECS更新工事\08.大安DECS更新計画\09.レイアウト\大安レイアウト8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629" y="2611730"/>
            <a:ext cx="1605531" cy="95860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下矢印 93"/>
          <p:cNvSpPr/>
          <p:nvPr/>
        </p:nvSpPr>
        <p:spPr>
          <a:xfrm>
            <a:off x="696520" y="3291088"/>
            <a:ext cx="2651344" cy="31950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8425134" y="152008"/>
            <a:ext cx="513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100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8/10</a:t>
            </a:r>
            <a:endParaRPr kumimoji="1" lang="ja-JP" altLang="en-US" sz="11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00" name="グループ化 99"/>
          <p:cNvGrpSpPr/>
          <p:nvPr/>
        </p:nvGrpSpPr>
        <p:grpSpPr>
          <a:xfrm>
            <a:off x="3059832" y="4016118"/>
            <a:ext cx="5914340" cy="2727486"/>
            <a:chOff x="3059832" y="3887668"/>
            <a:chExt cx="5914340" cy="2855936"/>
          </a:xfrm>
        </p:grpSpPr>
        <p:grpSp>
          <p:nvGrpSpPr>
            <p:cNvPr id="47" name="グループ化 46"/>
            <p:cNvGrpSpPr/>
            <p:nvPr/>
          </p:nvGrpSpPr>
          <p:grpSpPr>
            <a:xfrm>
              <a:off x="6319272" y="3887668"/>
              <a:ext cx="2654900" cy="2842737"/>
              <a:chOff x="9182" y="622057"/>
              <a:chExt cx="6382508" cy="5327221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7835"/>
              <a:stretch/>
            </p:blipFill>
            <p:spPr bwMode="auto">
              <a:xfrm>
                <a:off x="9182" y="622057"/>
                <a:ext cx="6382508" cy="53272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grpSp>
            <p:nvGrpSpPr>
              <p:cNvPr id="21" name="グループ化 20"/>
              <p:cNvGrpSpPr/>
              <p:nvPr/>
            </p:nvGrpSpPr>
            <p:grpSpPr>
              <a:xfrm>
                <a:off x="3491880" y="3392129"/>
                <a:ext cx="1800200" cy="1034139"/>
                <a:chOff x="3491880" y="3392129"/>
                <a:chExt cx="1800200" cy="1034139"/>
              </a:xfrm>
            </p:grpSpPr>
            <p:cxnSp>
              <p:nvCxnSpPr>
                <p:cNvPr id="22" name="直線コネクタ 21"/>
                <p:cNvCxnSpPr/>
                <p:nvPr/>
              </p:nvCxnSpPr>
              <p:spPr>
                <a:xfrm flipH="1">
                  <a:off x="3491880" y="3392129"/>
                  <a:ext cx="893307" cy="972975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コネクタ 22"/>
                <p:cNvCxnSpPr/>
                <p:nvPr/>
              </p:nvCxnSpPr>
              <p:spPr>
                <a:xfrm>
                  <a:off x="5256076" y="3392129"/>
                  <a:ext cx="36004" cy="1034139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/>
                <p:cNvCxnSpPr/>
                <p:nvPr/>
              </p:nvCxnSpPr>
              <p:spPr>
                <a:xfrm flipH="1" flipV="1">
                  <a:off x="3495868" y="4385188"/>
                  <a:ext cx="1796212" cy="4108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コネクタ 24"/>
                <p:cNvCxnSpPr/>
                <p:nvPr/>
              </p:nvCxnSpPr>
              <p:spPr>
                <a:xfrm flipH="1" flipV="1">
                  <a:off x="4393974" y="3392129"/>
                  <a:ext cx="880104" cy="20540"/>
                </a:xfrm>
                <a:prstGeom prst="line">
                  <a:avLst/>
                </a:prstGeom>
                <a:ln w="158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直線コネクタ 25"/>
              <p:cNvCxnSpPr/>
              <p:nvPr/>
            </p:nvCxnSpPr>
            <p:spPr>
              <a:xfrm>
                <a:off x="2051720" y="2204864"/>
                <a:ext cx="62215" cy="2101665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コネクタ 26"/>
              <p:cNvCxnSpPr/>
              <p:nvPr/>
            </p:nvCxnSpPr>
            <p:spPr>
              <a:xfrm>
                <a:off x="3421626" y="2172929"/>
                <a:ext cx="49161" cy="2222090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/>
              <p:cNvCxnSpPr/>
              <p:nvPr/>
            </p:nvCxnSpPr>
            <p:spPr>
              <a:xfrm flipH="1">
                <a:off x="4355691" y="2320413"/>
                <a:ext cx="9832" cy="1032387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/>
              <p:cNvCxnSpPr/>
              <p:nvPr/>
            </p:nvCxnSpPr>
            <p:spPr>
              <a:xfrm flipH="1" flipV="1">
                <a:off x="3441290" y="2204864"/>
                <a:ext cx="924233" cy="145046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/>
              <p:cNvCxnSpPr/>
              <p:nvPr/>
            </p:nvCxnSpPr>
            <p:spPr>
              <a:xfrm flipH="1">
                <a:off x="2074606" y="2202426"/>
                <a:ext cx="1337189" cy="0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/>
              <p:cNvCxnSpPr/>
              <p:nvPr/>
            </p:nvCxnSpPr>
            <p:spPr>
              <a:xfrm flipH="1" flipV="1">
                <a:off x="2104102" y="4306529"/>
                <a:ext cx="1342104" cy="78659"/>
              </a:xfrm>
              <a:prstGeom prst="line">
                <a:avLst/>
              </a:prstGeom>
              <a:ln w="158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/>
              <p:cNvCxnSpPr/>
              <p:nvPr/>
            </p:nvCxnSpPr>
            <p:spPr>
              <a:xfrm flipH="1" flipV="1">
                <a:off x="658760" y="4208207"/>
                <a:ext cx="1445342" cy="98322"/>
              </a:xfrm>
              <a:prstGeom prst="line">
                <a:avLst/>
              </a:prstGeom>
              <a:ln w="15875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/>
              <p:cNvCxnSpPr/>
              <p:nvPr/>
            </p:nvCxnSpPr>
            <p:spPr>
              <a:xfrm flipV="1">
                <a:off x="658760" y="4077072"/>
                <a:ext cx="371432" cy="131136"/>
              </a:xfrm>
              <a:prstGeom prst="line">
                <a:avLst/>
              </a:prstGeom>
              <a:ln w="15875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/>
              <p:cNvCxnSpPr/>
              <p:nvPr/>
            </p:nvCxnSpPr>
            <p:spPr>
              <a:xfrm flipV="1">
                <a:off x="2195736" y="3501008"/>
                <a:ext cx="371432" cy="131136"/>
              </a:xfrm>
              <a:prstGeom prst="line">
                <a:avLst/>
              </a:prstGeom>
              <a:ln w="15875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>
              <a:xfrm flipH="1" flipV="1">
                <a:off x="2547505" y="3517416"/>
                <a:ext cx="864290" cy="49160"/>
              </a:xfrm>
              <a:prstGeom prst="line">
                <a:avLst/>
              </a:prstGeom>
              <a:ln w="15875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/>
              <p:cNvCxnSpPr/>
              <p:nvPr/>
            </p:nvCxnSpPr>
            <p:spPr>
              <a:xfrm flipV="1">
                <a:off x="2122669" y="3566576"/>
                <a:ext cx="1289126" cy="739954"/>
              </a:xfrm>
              <a:prstGeom prst="line">
                <a:avLst/>
              </a:prstGeom>
              <a:ln w="15875">
                <a:solidFill>
                  <a:srgbClr val="006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円/楕円 36"/>
              <p:cNvSpPr/>
              <p:nvPr/>
            </p:nvSpPr>
            <p:spPr>
              <a:xfrm>
                <a:off x="3893150" y="4426268"/>
                <a:ext cx="1398930" cy="80293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38" name="線吹き出し 2 (枠付き) 37"/>
              <p:cNvSpPr/>
              <p:nvPr/>
            </p:nvSpPr>
            <p:spPr>
              <a:xfrm>
                <a:off x="4223113" y="5527570"/>
                <a:ext cx="1799074" cy="401166"/>
              </a:xfrm>
              <a:prstGeom prst="borderCallout2">
                <a:avLst>
                  <a:gd name="adj1" fmla="val -10509"/>
                  <a:gd name="adj2" fmla="val 38942"/>
                  <a:gd name="adj3" fmla="val -57324"/>
                  <a:gd name="adj4" fmla="val 14164"/>
                  <a:gd name="adj5" fmla="val -120023"/>
                  <a:gd name="adj6" fmla="val 14811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sz="1050" dirty="0" smtClean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空調ダクト</a:t>
                </a:r>
                <a:endParaRPr kumimoji="1" lang="ja-JP" altLang="en-US" sz="105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2" name="線吹き出し 2 (枠付き) 41"/>
              <p:cNvSpPr/>
              <p:nvPr/>
            </p:nvSpPr>
            <p:spPr>
              <a:xfrm>
                <a:off x="2216394" y="5542100"/>
                <a:ext cx="1850415" cy="401166"/>
              </a:xfrm>
              <a:prstGeom prst="borderCallout2">
                <a:avLst>
                  <a:gd name="adj1" fmla="val -10509"/>
                  <a:gd name="adj2" fmla="val 38942"/>
                  <a:gd name="adj3" fmla="val -57324"/>
                  <a:gd name="adj4" fmla="val 14164"/>
                  <a:gd name="adj5" fmla="val -142924"/>
                  <a:gd name="adj6" fmla="val 22377"/>
                </a:avLst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050" dirty="0" smtClean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2</a:t>
                </a:r>
                <a:r>
                  <a:rPr lang="ja-JP" altLang="en-US" sz="1050" dirty="0" smtClean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次</a:t>
                </a:r>
                <a:r>
                  <a:rPr lang="en-US" altLang="ja-JP" sz="1050" dirty="0" smtClean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UTT</a:t>
                </a:r>
                <a:endParaRPr kumimoji="1" lang="ja-JP" altLang="en-US" sz="1050" dirty="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3" name="円/楕円 42"/>
              <p:cNvSpPr/>
              <p:nvPr/>
            </p:nvSpPr>
            <p:spPr>
              <a:xfrm>
                <a:off x="2113935" y="4306529"/>
                <a:ext cx="1398930" cy="802932"/>
              </a:xfrm>
              <a:prstGeom prst="ellipse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4" name="円/楕円 43"/>
              <p:cNvSpPr/>
              <p:nvPr/>
            </p:nvSpPr>
            <p:spPr>
              <a:xfrm>
                <a:off x="780115" y="4275757"/>
                <a:ext cx="1398930" cy="802932"/>
              </a:xfrm>
              <a:prstGeom prst="ellipse">
                <a:avLst/>
              </a:prstGeom>
              <a:noFill/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endParaRPr>
              </a:p>
            </p:txBody>
          </p:sp>
          <p:sp>
            <p:nvSpPr>
              <p:cNvPr id="45" name="線吹き出し 2 (枠付き) 44"/>
              <p:cNvSpPr/>
              <p:nvPr/>
            </p:nvSpPr>
            <p:spPr>
              <a:xfrm>
                <a:off x="289258" y="5542100"/>
                <a:ext cx="1785157" cy="386635"/>
              </a:xfrm>
              <a:prstGeom prst="borderCallout2">
                <a:avLst>
                  <a:gd name="adj1" fmla="val -10509"/>
                  <a:gd name="adj2" fmla="val 38942"/>
                  <a:gd name="adj3" fmla="val -57324"/>
                  <a:gd name="adj4" fmla="val 14164"/>
                  <a:gd name="adj5" fmla="val -157265"/>
                  <a:gd name="adj6" fmla="val 54603"/>
                </a:avLst>
              </a:prstGeom>
              <a:noFill/>
              <a:ln>
                <a:solidFill>
                  <a:srgbClr val="00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050" dirty="0" smtClean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1</a:t>
                </a:r>
                <a:r>
                  <a:rPr lang="ja-JP" altLang="en-US" sz="1050" dirty="0" smtClean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次</a:t>
                </a:r>
                <a:r>
                  <a:rPr lang="en-US" altLang="ja-JP" sz="1050" dirty="0" smtClean="0">
                    <a:solidFill>
                      <a:schemeClr val="tx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UTT</a:t>
                </a:r>
              </a:p>
            </p:txBody>
          </p:sp>
        </p:grpSp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590" y="3925624"/>
              <a:ext cx="1767498" cy="68286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0" name="Picture 380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3907223"/>
              <a:ext cx="1512172" cy="1250008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" name="Picture 5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4" y="5308133"/>
              <a:ext cx="1512170" cy="14221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027" y="3907223"/>
              <a:ext cx="1481872" cy="125000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8" name="図 97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026" y="5293043"/>
              <a:ext cx="1490531" cy="145056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96" name="Picture 4" descr="クリックすると新しいウィンドウで開きます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019" y="4732293"/>
              <a:ext cx="1483944" cy="9850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9" name="テキスト ボックス 98"/>
          <p:cNvSpPr txBox="1"/>
          <p:nvPr/>
        </p:nvSpPr>
        <p:spPr>
          <a:xfrm>
            <a:off x="3070465" y="3695986"/>
            <a:ext cx="5750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b="1" u="sng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◇運転保全費</a:t>
            </a:r>
            <a:r>
              <a:rPr lang="ja-JP" altLang="en-US" sz="1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ja-JP" altLang="en-US" sz="16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◇ｴﾈﾙｷﾞｰ費</a:t>
            </a:r>
            <a:r>
              <a:rPr lang="ja-JP" altLang="en-US" sz="1600" b="1" dirty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ja-JP" altLang="en-US" sz="1600" b="1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ja-JP" altLang="en-US" sz="1600" b="1" u="sng" dirty="0" smtClean="0">
                <a:solidFill>
                  <a:srgbClr val="C0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◇償却費</a:t>
            </a:r>
            <a:endParaRPr lang="ja-JP" altLang="en-US" sz="1600" b="1" u="sng" dirty="0">
              <a:solidFill>
                <a:srgbClr val="C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432374" y="3272037"/>
            <a:ext cx="1697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 smtClea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パワーシフト</a:t>
            </a:r>
            <a:endParaRPr kumimoji="1" lang="ja-JP" altLang="en-US" sz="16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動作設定ボタン : 進む/次へ 2">
            <a:hlinkClick r:id="rId28" action="ppaction://hlinksldjump" highlightClick="1"/>
          </p:cNvPr>
          <p:cNvSpPr/>
          <p:nvPr/>
        </p:nvSpPr>
        <p:spPr>
          <a:xfrm>
            <a:off x="5322541" y="1494201"/>
            <a:ext cx="242889" cy="243092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3815919" y="2341012"/>
            <a:ext cx="500038" cy="374854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130662</TotalTime>
  <Words>4539</Words>
  <Application>Microsoft Office PowerPoint</Application>
  <PresentationFormat>画面に合わせる (4:3)</PresentationFormat>
  <Paragraphs>1179</Paragraphs>
  <Slides>20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3</vt:i4>
      </vt:variant>
      <vt:variant>
        <vt:lpstr>スライド タイトル</vt:lpstr>
      </vt:variant>
      <vt:variant>
        <vt:i4>20</vt:i4>
      </vt:variant>
    </vt:vector>
  </HeadingPairs>
  <TitlesOfParts>
    <vt:vector size="31" baseType="lpstr">
      <vt:lpstr>HG丸ｺﾞｼｯｸM-PRO</vt:lpstr>
      <vt:lpstr>Meiryo UI</vt:lpstr>
      <vt:lpstr>ＭＳ Ｐゴシック</vt:lpstr>
      <vt:lpstr>ＭＳ Ｐ明朝</vt:lpstr>
      <vt:lpstr>メイリオ</vt:lpstr>
      <vt:lpstr>Arial</vt:lpstr>
      <vt:lpstr>Calibri</vt:lpstr>
      <vt:lpstr>Office ​​テーマ</vt:lpstr>
      <vt:lpstr>Microsoft Excel グラフ</vt:lpstr>
      <vt:lpstr>Clip</vt:lpstr>
      <vt:lpstr>MS_ClipArt_Gallery.5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(株)デンソーファシリティーズ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何をするか・すべきか</dc:title>
  <dc:creator>(株)デンソーファシリティーズ</dc:creator>
  <cp:lastModifiedBy>Motoyasu Nonomura (野々村 元靖)</cp:lastModifiedBy>
  <cp:revision>813</cp:revision>
  <cp:lastPrinted>2017-12-18T05:50:09Z</cp:lastPrinted>
  <dcterms:created xsi:type="dcterms:W3CDTF">2015-06-23T00:38:13Z</dcterms:created>
  <dcterms:modified xsi:type="dcterms:W3CDTF">2020-11-09T08:04:29Z</dcterms:modified>
</cp:coreProperties>
</file>